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
  </p:notesMasterIdLst>
  <p:handoutMasterIdLst>
    <p:handoutMasterId r:id="rId4"/>
  </p:handout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rvitus" id="{E75E278A-FF0E-49A4-B170-79828D63BBAD}">
          <p14:sldIdLst>
            <p14:sldId id="256"/>
          </p14:sldIdLst>
        </p14:section>
        <p14:section name="Kujundus, morfimine, marginaalid, koostööfunktsioonid, funktsioon „Mida soovite teha?“" id="{B9B51309-D148-4332-87C2-07BE32FBCA3B}">
          <p14:sldIdLst/>
        </p14:section>
        <p14:section name="Lisateav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14"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20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t-EE" dirty="0"/>
          </a:p>
        </p:txBody>
      </p:sp>
      <p:sp>
        <p:nvSpPr>
          <p:cNvPr id="3" name="Kuupäeva kohatäid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81787C9-B9F6-44E1-96DD-B8F4A8DE2696}" type="datetime1">
              <a:rPr lang="et-EE" smtClean="0"/>
              <a:t>22.01.2019</a:t>
            </a:fld>
            <a:endParaRPr lang="et-EE" dirty="0"/>
          </a:p>
        </p:txBody>
      </p:sp>
      <p:sp>
        <p:nvSpPr>
          <p:cNvPr id="4" name="Jaluse kohatäid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t-EE" dirty="0"/>
          </a:p>
        </p:txBody>
      </p:sp>
      <p:sp>
        <p:nvSpPr>
          <p:cNvPr id="5" name="Slaidinumbri kohatä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t-EE" smtClean="0"/>
              <a:t>‹#›</a:t>
            </a:fld>
            <a:endParaRPr lang="et-EE"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t-EE" noProof="0" dirty="0"/>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9C12DDA-C43D-4F8F-89B5-771DE2FD01DC}" type="datetime1">
              <a:rPr lang="et-EE" noProof="0" smtClean="0"/>
              <a:t>22.01.2019</a:t>
            </a:fld>
            <a:endParaRPr lang="et-EE" noProof="0" dirty="0"/>
          </a:p>
        </p:txBody>
      </p:sp>
      <p:sp>
        <p:nvSpPr>
          <p:cNvPr id="4" name="Slaidi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t-EE" noProof="0" dirty="0"/>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t-EE" noProof="0" dirty="0"/>
              <a:t>Klõpsake juhtslaidi tekstilaadide redigeerimiseks</a:t>
            </a:r>
          </a:p>
          <a:p>
            <a:pPr lvl="1" rtl="0"/>
            <a:r>
              <a:rPr lang="et-EE" noProof="0" dirty="0"/>
              <a:t>Teine tase</a:t>
            </a:r>
          </a:p>
          <a:p>
            <a:pPr lvl="2" rtl="0"/>
            <a:r>
              <a:rPr lang="et-EE" noProof="0" dirty="0"/>
              <a:t>Kolmas tase</a:t>
            </a:r>
          </a:p>
          <a:p>
            <a:pPr lvl="3" rtl="0"/>
            <a:r>
              <a:rPr lang="et-EE" noProof="0" dirty="0"/>
              <a:t>Neljas tase</a:t>
            </a:r>
          </a:p>
          <a:p>
            <a:pPr lvl="4" rtl="0"/>
            <a:r>
              <a:rPr lang="et-EE" noProof="0" dirty="0"/>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t-EE" noProof="0" dirty="0"/>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t-EE" noProof="0" smtClean="0"/>
              <a:t>‹#›</a:t>
            </a:fld>
            <a:endParaRPr lang="et-EE" noProof="0"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rtlCol="0"/>
          <a:lstStyle/>
          <a:p>
            <a:pPr rtl="0"/>
            <a:endParaRPr lang="et-EE" dirty="0"/>
          </a:p>
        </p:txBody>
      </p:sp>
      <p:sp>
        <p:nvSpPr>
          <p:cNvPr id="4" name="Slaidinumbri kohatäide 3"/>
          <p:cNvSpPr>
            <a:spLocks noGrp="1"/>
          </p:cNvSpPr>
          <p:nvPr>
            <p:ph type="sldNum" sz="quarter" idx="10"/>
          </p:nvPr>
        </p:nvSpPr>
        <p:spPr/>
        <p:txBody>
          <a:bodyPr rtlCol="0"/>
          <a:lstStyle/>
          <a:p>
            <a:pPr rtl="0"/>
            <a:fld id="{DF61EA0F-A667-4B49-8422-0062BC55E249}" type="slidenum">
              <a:rPr lang="et-EE" smtClean="0"/>
              <a:t>1</a:t>
            </a:fld>
            <a:endParaRPr lang="et-EE"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a:xfrm>
            <a:off x="7909561" y="4314328"/>
            <a:ext cx="2910840" cy="374642"/>
          </a:xfrm>
        </p:spPr>
        <p:txBody>
          <a:bodyPr/>
          <a:lstStyle/>
          <a:p>
            <a:pPr rtl="0"/>
            <a:fld id="{8DC2466A-EAA9-4681-AFA5-0B7536CE6595}" type="datetime1">
              <a:rPr lang="et-EE" smtClean="0"/>
              <a:t>22.01.2019</a:t>
            </a:fld>
            <a:endParaRPr lang="et-EE" dirty="0"/>
          </a:p>
        </p:txBody>
      </p:sp>
      <p:sp>
        <p:nvSpPr>
          <p:cNvPr id="5" name="Footer Placeholder 4"/>
          <p:cNvSpPr>
            <a:spLocks noGrp="1"/>
          </p:cNvSpPr>
          <p:nvPr>
            <p:ph type="ftr" sz="quarter" idx="11"/>
          </p:nvPr>
        </p:nvSpPr>
        <p:spPr>
          <a:xfrm>
            <a:off x="1371600" y="4323845"/>
            <a:ext cx="6400800" cy="365125"/>
          </a:xfrm>
        </p:spPr>
        <p:txBody>
          <a:bodyPr/>
          <a:lstStyle/>
          <a:p>
            <a:pPr rtl="0"/>
            <a:endParaRPr lang="et-EE" dirty="0"/>
          </a:p>
        </p:txBody>
      </p:sp>
      <p:sp>
        <p:nvSpPr>
          <p:cNvPr id="6" name="Slide Number Placeholder 5"/>
          <p:cNvSpPr>
            <a:spLocks noGrp="1"/>
          </p:cNvSpPr>
          <p:nvPr>
            <p:ph type="sldNum" sz="quarter" idx="12"/>
          </p:nvPr>
        </p:nvSpPr>
        <p:spPr>
          <a:xfrm>
            <a:off x="8077200" y="1430866"/>
            <a:ext cx="2743200" cy="365125"/>
          </a:xfrm>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3383947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p:txBody>
          <a:bodyPr/>
          <a:lstStyle/>
          <a:p>
            <a:pPr rtl="0"/>
            <a:endParaRPr lang="et-EE" dirty="0"/>
          </a:p>
        </p:txBody>
      </p:sp>
      <p:sp>
        <p:nvSpPr>
          <p:cNvPr id="7" name="Slide Number Placeholder 6"/>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39130332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ealkiri ja pildiallkir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a:xfrm>
            <a:off x="685800" y="379941"/>
            <a:ext cx="6991492" cy="365125"/>
          </a:xfrm>
        </p:spPr>
        <p:txBody>
          <a:bodyPr/>
          <a:lstStyle/>
          <a:p>
            <a:pPr rtl="0"/>
            <a:endParaRPr lang="et-EE" dirty="0"/>
          </a:p>
        </p:txBody>
      </p:sp>
      <p:sp>
        <p:nvSpPr>
          <p:cNvPr id="7" name="Slide Number Placeholder 6"/>
          <p:cNvSpPr>
            <a:spLocks noGrp="1"/>
          </p:cNvSpPr>
          <p:nvPr>
            <p:ph type="sldNum" sz="quarter" idx="12"/>
          </p:nvPr>
        </p:nvSpPr>
        <p:spPr>
          <a:xfrm>
            <a:off x="10862452" y="381000"/>
            <a:ext cx="643748" cy="365125"/>
          </a:xfrm>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33710578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Viiteallkirjaga tsitaat">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t-EE"/>
              <a:t>Klõpsake juhteksemplari pealkirja laadi redigeerimiseks</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a:xfrm>
            <a:off x="685800" y="379941"/>
            <a:ext cx="6991492" cy="365125"/>
          </a:xfrm>
        </p:spPr>
        <p:txBody>
          <a:bodyPr/>
          <a:lstStyle/>
          <a:p>
            <a:pPr rtl="0"/>
            <a:endParaRPr lang="et-EE" dirty="0"/>
          </a:p>
        </p:txBody>
      </p:sp>
      <p:sp>
        <p:nvSpPr>
          <p:cNvPr id="7" name="Slide Number Placeholder 6"/>
          <p:cNvSpPr>
            <a:spLocks noGrp="1"/>
          </p:cNvSpPr>
          <p:nvPr>
            <p:ph type="sldNum" sz="quarter" idx="12"/>
          </p:nvPr>
        </p:nvSpPr>
        <p:spPr>
          <a:xfrm>
            <a:off x="10862452" y="381000"/>
            <a:ext cx="643748" cy="365125"/>
          </a:xfrm>
        </p:spPr>
        <p:txBody>
          <a:bodyPr/>
          <a:lstStyle/>
          <a:p>
            <a:pPr rtl="0"/>
            <a:fld id="{9860EDB8-5305-433F-BE41-D7A86D811DB3}" type="slidenum">
              <a:rPr lang="et-EE" smtClean="0"/>
              <a:pPr/>
              <a:t>‹#›</a:t>
            </a:fld>
            <a:endParaRPr lang="et-EE"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16162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siitkaar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a:xfrm>
            <a:off x="685800" y="378883"/>
            <a:ext cx="6991492" cy="365125"/>
          </a:xfrm>
        </p:spPr>
        <p:txBody>
          <a:bodyPr/>
          <a:lstStyle/>
          <a:p>
            <a:pPr rtl="0"/>
            <a:endParaRPr lang="et-EE" dirty="0"/>
          </a:p>
        </p:txBody>
      </p:sp>
      <p:sp>
        <p:nvSpPr>
          <p:cNvPr id="7" name="Slide Number Placeholder 6"/>
          <p:cNvSpPr>
            <a:spLocks noGrp="1"/>
          </p:cNvSpPr>
          <p:nvPr>
            <p:ph type="sldNum" sz="quarter" idx="12"/>
          </p:nvPr>
        </p:nvSpPr>
        <p:spPr>
          <a:xfrm>
            <a:off x="10862452" y="381000"/>
            <a:ext cx="643748" cy="365125"/>
          </a:xfrm>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14733217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veergu">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t-EE"/>
              <a:t>Klõpsake juhteksemplari pealkirja laadi redigeerimiseks</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3" name="Date Placeholder 2"/>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4" name="Footer Placeholder 3"/>
          <p:cNvSpPr>
            <a:spLocks noGrp="1"/>
          </p:cNvSpPr>
          <p:nvPr>
            <p:ph type="ftr" sz="quarter" idx="11"/>
          </p:nvPr>
        </p:nvSpPr>
        <p:spPr/>
        <p:txBody>
          <a:bodyPr/>
          <a:lstStyle/>
          <a:p>
            <a:pPr rtl="0"/>
            <a:endParaRPr lang="et-EE" dirty="0"/>
          </a:p>
        </p:txBody>
      </p:sp>
      <p:sp>
        <p:nvSpPr>
          <p:cNvPr id="5" name="Slide Number Placeholder 4"/>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2845122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ldiveerg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t-EE"/>
              <a:t>Klõpsake juhteksemplari pealkirja laadi redigeerimiseks</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3" name="Date Placeholder 2"/>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4" name="Footer Placeholder 3"/>
          <p:cNvSpPr>
            <a:spLocks noGrp="1"/>
          </p:cNvSpPr>
          <p:nvPr>
            <p:ph type="ftr" sz="quarter" idx="11"/>
          </p:nvPr>
        </p:nvSpPr>
        <p:spPr/>
        <p:txBody>
          <a:bodyPr/>
          <a:lstStyle/>
          <a:p>
            <a:pPr rtl="0"/>
            <a:endParaRPr lang="et-EE" dirty="0"/>
          </a:p>
        </p:txBody>
      </p:sp>
      <p:sp>
        <p:nvSpPr>
          <p:cNvPr id="5" name="Slide Number Placeholder 4"/>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1558450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5" name="Footer Placeholder 4"/>
          <p:cNvSpPr>
            <a:spLocks noGrp="1"/>
          </p:cNvSpPr>
          <p:nvPr>
            <p:ph type="ftr" sz="quarter" idx="11"/>
          </p:nvPr>
        </p:nvSpPr>
        <p:spPr/>
        <p:txBody>
          <a:bodyPr/>
          <a:lstStyle/>
          <a:p>
            <a:pPr rtl="0"/>
            <a:endParaRPr lang="et-EE" dirty="0"/>
          </a:p>
        </p:txBody>
      </p:sp>
      <p:sp>
        <p:nvSpPr>
          <p:cNvPr id="6" name="Slide Number Placeholder 5"/>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18276430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rtl="0"/>
            <a:fld id="{8DC2466A-EAA9-4681-AFA5-0B7536CE6595}" type="datetime1">
              <a:rPr lang="et-EE" smtClean="0"/>
              <a:t>22.01.2019</a:t>
            </a:fld>
            <a:endParaRPr lang="et-EE" dirty="0"/>
          </a:p>
        </p:txBody>
      </p:sp>
      <p:sp>
        <p:nvSpPr>
          <p:cNvPr id="5" name="Footer Placeholder 4"/>
          <p:cNvSpPr>
            <a:spLocks noGrp="1"/>
          </p:cNvSpPr>
          <p:nvPr>
            <p:ph type="ftr" sz="quarter" idx="11"/>
          </p:nvPr>
        </p:nvSpPr>
        <p:spPr>
          <a:xfrm>
            <a:off x="685800" y="381000"/>
            <a:ext cx="6991492" cy="365125"/>
          </a:xfrm>
        </p:spPr>
        <p:txBody>
          <a:bodyPr/>
          <a:lstStyle/>
          <a:p>
            <a:pPr rtl="0"/>
            <a:endParaRPr lang="et-EE" dirty="0"/>
          </a:p>
        </p:txBody>
      </p:sp>
      <p:sp>
        <p:nvSpPr>
          <p:cNvPr id="6" name="Slide Number Placeholder 5"/>
          <p:cNvSpPr>
            <a:spLocks noGrp="1"/>
          </p:cNvSpPr>
          <p:nvPr>
            <p:ph type="sldNum" sz="quarter" idx="12"/>
          </p:nvPr>
        </p:nvSpPr>
        <p:spPr>
          <a:xfrm>
            <a:off x="10862452" y="381000"/>
            <a:ext cx="643748" cy="365125"/>
          </a:xfrm>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267727718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itelslaid">
    <p:spTree>
      <p:nvGrpSpPr>
        <p:cNvPr id="1" name=""/>
        <p:cNvGrpSpPr/>
        <p:nvPr/>
      </p:nvGrpSpPr>
      <p:grpSpPr>
        <a:xfrm>
          <a:off x="0" y="0"/>
          <a:ext cx="0" cy="0"/>
          <a:chOff x="0" y="0"/>
          <a:chExt cx="0" cy="0"/>
        </a:xfrm>
      </p:grpSpPr>
      <p:sp>
        <p:nvSpPr>
          <p:cNvPr id="7" name="Ristküli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t-EE" sz="1800" dirty="0"/>
          </a:p>
        </p:txBody>
      </p:sp>
      <p:sp>
        <p:nvSpPr>
          <p:cNvPr id="2" name="Pealkiri 1"/>
          <p:cNvSpPr>
            <a:spLocks noGrp="1"/>
          </p:cNvSpPr>
          <p:nvPr>
            <p:ph type="title"/>
          </p:nvPr>
        </p:nvSpPr>
        <p:spPr/>
        <p:txBody>
          <a:bodyPr rtlCol="0"/>
          <a:lstStyle/>
          <a:p>
            <a:pPr rtl="0"/>
            <a:r>
              <a:rPr lang="et-EE"/>
              <a:t>Klõpsake juhteksemplari pealkirja laadi redigeerimiseks</a:t>
            </a:r>
            <a:endParaRPr lang="et-EE" dirty="0"/>
          </a:p>
        </p:txBody>
      </p:sp>
    </p:spTree>
    <p:extLst>
      <p:ext uri="{BB962C8B-B14F-4D97-AF65-F5344CB8AC3E}">
        <p14:creationId xmlns:p14="http://schemas.microsoft.com/office/powerpoint/2010/main" val="185802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5" name="Footer Placeholder 4"/>
          <p:cNvSpPr>
            <a:spLocks noGrp="1"/>
          </p:cNvSpPr>
          <p:nvPr>
            <p:ph type="ftr" sz="quarter" idx="11"/>
          </p:nvPr>
        </p:nvSpPr>
        <p:spPr/>
        <p:txBody>
          <a:bodyPr/>
          <a:lstStyle/>
          <a:p>
            <a:pPr rtl="0"/>
            <a:endParaRPr lang="et-EE" dirty="0"/>
          </a:p>
        </p:txBody>
      </p:sp>
      <p:sp>
        <p:nvSpPr>
          <p:cNvPr id="6" name="Slide Number Placeholder 5"/>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20322974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rtl="0"/>
            <a:fld id="{8DC2466A-EAA9-4681-AFA5-0B7536CE6595}" type="datetime1">
              <a:rPr lang="et-EE" smtClean="0"/>
              <a:t>22.01.2019</a:t>
            </a:fld>
            <a:endParaRPr lang="et-EE" dirty="0"/>
          </a:p>
        </p:txBody>
      </p:sp>
      <p:sp>
        <p:nvSpPr>
          <p:cNvPr id="5" name="Footer Placeholder 4"/>
          <p:cNvSpPr>
            <a:spLocks noGrp="1"/>
          </p:cNvSpPr>
          <p:nvPr>
            <p:ph type="ftr" sz="quarter" idx="11"/>
          </p:nvPr>
        </p:nvSpPr>
        <p:spPr>
          <a:xfrm>
            <a:off x="685800" y="381001"/>
            <a:ext cx="6991492" cy="364065"/>
          </a:xfrm>
        </p:spPr>
        <p:txBody>
          <a:bodyPr/>
          <a:lstStyle/>
          <a:p>
            <a:pPr rtl="0"/>
            <a:endParaRPr lang="et-EE" dirty="0"/>
          </a:p>
        </p:txBody>
      </p:sp>
      <p:sp>
        <p:nvSpPr>
          <p:cNvPr id="6" name="Slide Number Placeholder 5"/>
          <p:cNvSpPr>
            <a:spLocks noGrp="1"/>
          </p:cNvSpPr>
          <p:nvPr>
            <p:ph type="sldNum" sz="quarter" idx="12"/>
          </p:nvPr>
        </p:nvSpPr>
        <p:spPr>
          <a:xfrm>
            <a:off x="10862452" y="381000"/>
            <a:ext cx="643748" cy="365125"/>
          </a:xfrm>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23208645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p:txBody>
          <a:bodyPr/>
          <a:lstStyle/>
          <a:p>
            <a:pPr rtl="0"/>
            <a:endParaRPr lang="et-EE" dirty="0"/>
          </a:p>
        </p:txBody>
      </p:sp>
      <p:sp>
        <p:nvSpPr>
          <p:cNvPr id="7" name="Slide Number Placeholder 6"/>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19207466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4" name="Content Placeholder 3"/>
          <p:cNvSpPr>
            <a:spLocks noGrp="1"/>
          </p:cNvSpPr>
          <p:nvPr>
            <p:ph sz="half" idx="2"/>
          </p:nvPr>
        </p:nvSpPr>
        <p:spPr>
          <a:xfrm>
            <a:off x="685800" y="3132666"/>
            <a:ext cx="5311775" cy="3086019"/>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6" name="Content Placeholder 5"/>
          <p:cNvSpPr>
            <a:spLocks noGrp="1"/>
          </p:cNvSpPr>
          <p:nvPr>
            <p:ph sz="quarter" idx="4"/>
          </p:nvPr>
        </p:nvSpPr>
        <p:spPr>
          <a:xfrm>
            <a:off x="6172200" y="3132666"/>
            <a:ext cx="5334000" cy="3086019"/>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8" name="Footer Placeholder 7"/>
          <p:cNvSpPr>
            <a:spLocks noGrp="1"/>
          </p:cNvSpPr>
          <p:nvPr>
            <p:ph type="ftr" sz="quarter" idx="11"/>
          </p:nvPr>
        </p:nvSpPr>
        <p:spPr/>
        <p:txBody>
          <a:bodyPr/>
          <a:lstStyle/>
          <a:p>
            <a:pPr rtl="0"/>
            <a:endParaRPr lang="et-EE" dirty="0"/>
          </a:p>
        </p:txBody>
      </p:sp>
      <p:sp>
        <p:nvSpPr>
          <p:cNvPr id="9" name="Slide Number Placeholder 8"/>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8866141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4" name="Footer Placeholder 3"/>
          <p:cNvSpPr>
            <a:spLocks noGrp="1"/>
          </p:cNvSpPr>
          <p:nvPr>
            <p:ph type="ftr" sz="quarter" idx="11"/>
          </p:nvPr>
        </p:nvSpPr>
        <p:spPr/>
        <p:txBody>
          <a:bodyPr/>
          <a:lstStyle/>
          <a:p>
            <a:pPr rtl="0"/>
            <a:endParaRPr lang="et-EE" dirty="0"/>
          </a:p>
        </p:txBody>
      </p:sp>
      <p:sp>
        <p:nvSpPr>
          <p:cNvPr id="5" name="Slide Number Placeholder 4"/>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6518581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3" name="Footer Placeholder 2"/>
          <p:cNvSpPr>
            <a:spLocks noGrp="1"/>
          </p:cNvSpPr>
          <p:nvPr>
            <p:ph type="ftr" sz="quarter" idx="11"/>
          </p:nvPr>
        </p:nvSpPr>
        <p:spPr/>
        <p:txBody>
          <a:bodyPr/>
          <a:lstStyle/>
          <a:p>
            <a:pPr rtl="0"/>
            <a:endParaRPr lang="et-EE" dirty="0"/>
          </a:p>
        </p:txBody>
      </p:sp>
      <p:sp>
        <p:nvSpPr>
          <p:cNvPr id="4" name="Slide Number Placeholder 3"/>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4325895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p:txBody>
          <a:bodyPr/>
          <a:lstStyle/>
          <a:p>
            <a:pPr rtl="0"/>
            <a:endParaRPr lang="et-EE" dirty="0"/>
          </a:p>
        </p:txBody>
      </p:sp>
      <p:sp>
        <p:nvSpPr>
          <p:cNvPr id="7" name="Slide Number Placeholder 6"/>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42645232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Date Placeholder 4"/>
          <p:cNvSpPr>
            <a:spLocks noGrp="1"/>
          </p:cNvSpPr>
          <p:nvPr>
            <p:ph type="dt" sz="half" idx="10"/>
          </p:nvPr>
        </p:nvSpPr>
        <p:spPr/>
        <p:txBody>
          <a:bodyPr/>
          <a:lstStyle/>
          <a:p>
            <a:pPr rtl="0"/>
            <a:fld id="{8DC2466A-EAA9-4681-AFA5-0B7536CE6595}" type="datetime1">
              <a:rPr lang="et-EE" smtClean="0"/>
              <a:t>22.01.2019</a:t>
            </a:fld>
            <a:endParaRPr lang="et-EE" dirty="0"/>
          </a:p>
        </p:txBody>
      </p:sp>
      <p:sp>
        <p:nvSpPr>
          <p:cNvPr id="6" name="Footer Placeholder 5"/>
          <p:cNvSpPr>
            <a:spLocks noGrp="1"/>
          </p:cNvSpPr>
          <p:nvPr>
            <p:ph type="ftr" sz="quarter" idx="11"/>
          </p:nvPr>
        </p:nvSpPr>
        <p:spPr/>
        <p:txBody>
          <a:bodyPr/>
          <a:lstStyle/>
          <a:p>
            <a:pPr rtl="0"/>
            <a:endParaRPr lang="et-EE" dirty="0"/>
          </a:p>
        </p:txBody>
      </p:sp>
      <p:sp>
        <p:nvSpPr>
          <p:cNvPr id="7" name="Slide Number Placeholder 6"/>
          <p:cNvSpPr>
            <a:spLocks noGrp="1"/>
          </p:cNvSpPr>
          <p:nvPr>
            <p:ph type="sldNum" sz="quarter" idx="12"/>
          </p:nvPr>
        </p:nvSpPr>
        <p:spPr/>
        <p:txBody>
          <a:bodyPr/>
          <a:lstStyle/>
          <a:p>
            <a:pPr rtl="0"/>
            <a:fld id="{9860EDB8-5305-433F-BE41-D7A86D811DB3}" type="slidenum">
              <a:rPr lang="et-EE" smtClean="0"/>
              <a:pPr/>
              <a:t>‹#›</a:t>
            </a:fld>
            <a:endParaRPr lang="et-EE" dirty="0"/>
          </a:p>
        </p:txBody>
      </p:sp>
    </p:spTree>
    <p:extLst>
      <p:ext uri="{BB962C8B-B14F-4D97-AF65-F5344CB8AC3E}">
        <p14:creationId xmlns:p14="http://schemas.microsoft.com/office/powerpoint/2010/main" val="16136286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8DC2466A-EAA9-4681-AFA5-0B7536CE6595}" type="datetime1">
              <a:rPr lang="et-EE" smtClean="0"/>
              <a:t>22.01.2019</a:t>
            </a:fld>
            <a:endParaRPr lang="et-EE"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t-EE"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9860EDB8-5305-433F-BE41-D7A86D811DB3}" type="slidenum">
              <a:rPr lang="et-EE" smtClean="0"/>
              <a:pPr/>
              <a:t>‹#›</a:t>
            </a:fld>
            <a:endParaRPr lang="et-EE" dirty="0"/>
          </a:p>
        </p:txBody>
      </p:sp>
      <p:sp>
        <p:nvSpPr>
          <p:cNvPr id="8" name="Ristkülik 7">
            <a:extLst>
              <a:ext uri="{FF2B5EF4-FFF2-40B4-BE49-F238E27FC236}">
                <a16:creationId xmlns:a16="http://schemas.microsoft.com/office/drawing/2014/main" id="{91B50CB6-6F8F-4CE8-AD4D-6EBBE8ABD2AF}"/>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t-EE" sz="1800" dirty="0"/>
          </a:p>
        </p:txBody>
      </p:sp>
      <p:cxnSp>
        <p:nvCxnSpPr>
          <p:cNvPr id="9" name="Sirgkonnektor 8">
            <a:extLst>
              <a:ext uri="{FF2B5EF4-FFF2-40B4-BE49-F238E27FC236}">
                <a16:creationId xmlns:a16="http://schemas.microsoft.com/office/drawing/2014/main" id="{94B155A0-622E-403E-B1C9-49CDC04DE64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8550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rge@evea.ee"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34892" y="142614"/>
            <a:ext cx="11820088" cy="6501468"/>
          </a:xfrm>
        </p:spPr>
        <p:txBody>
          <a:bodyPr rtlCol="0" anchor="ctr" anchorCtr="0">
            <a:noAutofit/>
          </a:bodyPr>
          <a:lstStyle/>
          <a:p>
            <a:pPr algn="l"/>
            <a:br>
              <a:rPr lang="et-EE" sz="1100" b="1" cap="none" dirty="0">
                <a:latin typeface="Calibri" panose="020F0502020204030204" pitchFamily="34" charset="0"/>
                <a:cs typeface="Calibri" panose="020F0502020204030204" pitchFamily="34" charset="0"/>
              </a:rPr>
            </a:br>
            <a:br>
              <a:rPr lang="et-EE" sz="1100" b="1" cap="none" dirty="0">
                <a:latin typeface="Calibri" panose="020F0502020204030204" pitchFamily="34" charset="0"/>
                <a:cs typeface="Calibri" panose="020F0502020204030204" pitchFamily="34" charset="0"/>
              </a:rPr>
            </a:br>
            <a:br>
              <a:rPr lang="et-EE" sz="1100" b="1" cap="none" dirty="0">
                <a:latin typeface="Calibri" panose="020F0502020204030204" pitchFamily="34" charset="0"/>
                <a:cs typeface="Calibri" panose="020F0502020204030204" pitchFamily="34" charset="0"/>
              </a:rPr>
            </a:br>
            <a:br>
              <a:rPr lang="et-EE" sz="1100" b="1" cap="none" dirty="0">
                <a:latin typeface="Calibri" panose="020F0502020204030204" pitchFamily="34" charset="0"/>
                <a:cs typeface="Calibri" panose="020F0502020204030204" pitchFamily="34" charset="0"/>
              </a:rPr>
            </a:br>
            <a:br>
              <a:rPr lang="et-EE" sz="1100" b="1" cap="none" dirty="0">
                <a:latin typeface="Calibri" panose="020F0502020204030204" pitchFamily="34" charset="0"/>
                <a:cs typeface="Calibri" panose="020F0502020204030204" pitchFamily="34" charset="0"/>
              </a:rPr>
            </a:br>
            <a:r>
              <a:rPr lang="et-EE" sz="1100" b="1" cap="none" dirty="0">
                <a:latin typeface="Calibri" panose="020F0502020204030204" pitchFamily="34" charset="0"/>
                <a:cs typeface="Calibri" panose="020F0502020204030204" pitchFamily="34" charset="0"/>
              </a:rPr>
              <a:t>		</a:t>
            </a:r>
            <a:r>
              <a:rPr lang="et-EE" sz="1100" b="1" cap="none" dirty="0">
                <a:solidFill>
                  <a:schemeClr val="bg1"/>
                </a:solidFill>
                <a:latin typeface="Calibri" panose="020F0502020204030204" pitchFamily="34" charset="0"/>
                <a:cs typeface="Calibri" panose="020F0502020204030204" pitchFamily="34" charset="0"/>
              </a:rPr>
              <a:t>			</a:t>
            </a:r>
            <a:r>
              <a:rPr lang="et-EE" sz="1600" b="1" cap="none" dirty="0">
                <a:solidFill>
                  <a:schemeClr val="bg1"/>
                </a:solidFill>
                <a:latin typeface="Calibri" panose="020F0502020204030204" pitchFamily="34" charset="0"/>
                <a:cs typeface="Calibri" panose="020F0502020204030204" pitchFamily="34" charset="0"/>
              </a:rPr>
              <a:t>	KOOLITUS</a:t>
            </a:r>
            <a:br>
              <a:rPr lang="en-US" sz="1600" cap="none" dirty="0">
                <a:solidFill>
                  <a:schemeClr val="bg1"/>
                </a:solidFill>
                <a:latin typeface="Calibri" panose="020F0502020204030204" pitchFamily="34" charset="0"/>
                <a:cs typeface="Calibri" panose="020F0502020204030204" pitchFamily="34" charset="0"/>
              </a:rPr>
            </a:br>
            <a:r>
              <a:rPr lang="et-EE" sz="1600" cap="none" dirty="0">
                <a:solidFill>
                  <a:schemeClr val="bg1"/>
                </a:solidFill>
                <a:latin typeface="Calibri" panose="020F0502020204030204" pitchFamily="34" charset="0"/>
                <a:cs typeface="Calibri" panose="020F0502020204030204" pitchFamily="34" charset="0"/>
              </a:rPr>
              <a:t>			</a:t>
            </a:r>
            <a:r>
              <a:rPr lang="et-EE" sz="1600" b="1" cap="none" dirty="0">
                <a:solidFill>
                  <a:schemeClr val="bg1"/>
                </a:solidFill>
                <a:latin typeface="Calibri" panose="020F0502020204030204" pitchFamily="34" charset="0"/>
                <a:cs typeface="Calibri" panose="020F0502020204030204" pitchFamily="34" charset="0"/>
              </a:rPr>
              <a:t>„Head töösuhted algavad värbamisest. Edukuse võti on tööandja teadlikkus.“</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Kõik ettevõtjad puutuvad igapäevaselt kokku nõuetega, mida riik on seadnud tööandjale töösuhete, -ohutust ja -tervishoidu puudutavate küsimuste lahendamisel. Kuidas oleks kõige mõistlikum nendele küsimustele läheneda, tule kuula oma ala asjatundjatelt! </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EVEA kutsub ennekõike enda liikmeid, aga ka teisi väikese ning keskmiste ettevõtete juhte ja personalivaldkonna töötajaid </a:t>
            </a:r>
            <a:r>
              <a:rPr lang="et-EE" sz="1100" b="1" cap="none" dirty="0">
                <a:solidFill>
                  <a:schemeClr val="bg1"/>
                </a:solidFill>
                <a:latin typeface="Calibri" panose="020F0502020204030204" pitchFamily="34" charset="0"/>
                <a:cs typeface="Calibri" panose="020F0502020204030204" pitchFamily="34" charset="0"/>
              </a:rPr>
              <a:t>töösuhteid ja tööohutuse</a:t>
            </a:r>
            <a:r>
              <a:rPr lang="et-EE" sz="1100" cap="none" dirty="0">
                <a:solidFill>
                  <a:schemeClr val="bg1"/>
                </a:solidFill>
                <a:latin typeface="Calibri" panose="020F0502020204030204" pitchFamily="34" charset="0"/>
                <a:cs typeface="Calibri" panose="020F0502020204030204" pitchFamily="34" charset="0"/>
              </a:rPr>
              <a:t> nõudeid käsitlevale koolitusele, mis on praktiline ja tugineb igapäevaelu näidetel. Koolitajad on EVEA enda liikmed. Koolitus toimub </a:t>
            </a:r>
            <a:r>
              <a:rPr lang="et-EE" sz="1100" b="1" cap="none" dirty="0">
                <a:solidFill>
                  <a:schemeClr val="bg1"/>
                </a:solidFill>
                <a:latin typeface="Calibri" panose="020F0502020204030204" pitchFamily="34" charset="0"/>
                <a:cs typeface="Calibri" panose="020F0502020204030204" pitchFamily="34" charset="0"/>
              </a:rPr>
              <a:t>31.01.2019 kell 10.00 kuni 16.00</a:t>
            </a:r>
            <a:r>
              <a:rPr lang="et-EE" sz="1100" cap="none" dirty="0">
                <a:solidFill>
                  <a:schemeClr val="bg1"/>
                </a:solidFill>
                <a:latin typeface="Calibri" panose="020F0502020204030204" pitchFamily="34" charset="0"/>
                <a:cs typeface="Calibri" panose="020F0502020204030204" pitchFamily="34" charset="0"/>
              </a:rPr>
              <a:t> Tondihobu Koolituskeskuse seminariruumis </a:t>
            </a:r>
            <a:r>
              <a:rPr lang="et-EE" sz="1100" b="1" cap="none" dirty="0">
                <a:solidFill>
                  <a:schemeClr val="bg1"/>
                </a:solidFill>
                <a:latin typeface="Calibri" panose="020F0502020204030204" pitchFamily="34" charset="0"/>
                <a:cs typeface="Calibri" panose="020F0502020204030204" pitchFamily="34" charset="0"/>
              </a:rPr>
              <a:t>Laki põik 2, Tallinn</a:t>
            </a:r>
            <a:r>
              <a:rPr lang="et-EE" sz="1100" cap="none" dirty="0">
                <a:solidFill>
                  <a:schemeClr val="bg1"/>
                </a:solidFill>
                <a:latin typeface="Calibri" panose="020F0502020204030204" pitchFamily="34" charset="0"/>
                <a:cs typeface="Calibri" panose="020F0502020204030204" pitchFamily="34" charset="0"/>
              </a:rPr>
              <a:t>. Koolitus kestab 8 akadeemilist tundi. Koolituse hind nii EVEA liikmele kui EVEAga liituvale on </a:t>
            </a:r>
            <a:r>
              <a:rPr lang="et-EE" sz="1100" b="1" cap="none" dirty="0">
                <a:solidFill>
                  <a:schemeClr val="bg1"/>
                </a:solidFill>
                <a:latin typeface="Calibri" panose="020F0502020204030204" pitchFamily="34" charset="0"/>
                <a:cs typeface="Calibri" panose="020F0502020204030204" pitchFamily="34" charset="0"/>
              </a:rPr>
              <a:t>10 eurot</a:t>
            </a:r>
            <a:r>
              <a:rPr lang="et-EE" sz="1100" cap="none" dirty="0">
                <a:solidFill>
                  <a:schemeClr val="bg1"/>
                </a:solidFill>
                <a:latin typeface="Calibri" panose="020F0502020204030204" pitchFamily="34" charset="0"/>
                <a:cs typeface="Calibri" panose="020F0502020204030204" pitchFamily="34" charset="0"/>
              </a:rPr>
              <a:t>, mitteliikmele on 25 eurot. Vahepeal on ka kohvipaus. </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Koolitajad on: </a:t>
            </a:r>
            <a:br>
              <a:rPr lang="et-EE" sz="1100" cap="none" dirty="0">
                <a:solidFill>
                  <a:schemeClr val="bg1"/>
                </a:solidFill>
                <a:latin typeface="Calibri" panose="020F0502020204030204" pitchFamily="34" charset="0"/>
                <a:cs typeface="Calibri" panose="020F0502020204030204" pitchFamily="34" charset="0"/>
              </a:rPr>
            </a:br>
            <a:r>
              <a:rPr lang="et-EE" sz="1100" b="1" cap="none" dirty="0" err="1">
                <a:solidFill>
                  <a:schemeClr val="bg1"/>
                </a:solidFill>
                <a:latin typeface="Calibri" panose="020F0502020204030204" pitchFamily="34" charset="0"/>
                <a:cs typeface="Calibri" panose="020F0502020204030204" pitchFamily="34" charset="0"/>
              </a:rPr>
              <a:t>AuxilioEM</a:t>
            </a:r>
            <a:r>
              <a:rPr lang="et-EE" sz="1100" b="1" cap="none" dirty="0">
                <a:solidFill>
                  <a:schemeClr val="bg1"/>
                </a:solidFill>
                <a:latin typeface="Calibri" panose="020F0502020204030204" pitchFamily="34" charset="0"/>
                <a:cs typeface="Calibri" panose="020F0502020204030204" pitchFamily="34" charset="0"/>
              </a:rPr>
              <a:t> OÜ</a:t>
            </a:r>
            <a:r>
              <a:rPr lang="et-EE" sz="1100" cap="none" dirty="0">
                <a:solidFill>
                  <a:schemeClr val="bg1"/>
                </a:solidFill>
                <a:latin typeface="Calibri" panose="020F0502020204030204" pitchFamily="34" charset="0"/>
                <a:cs typeface="Calibri" panose="020F0502020204030204" pitchFamily="34" charset="0"/>
              </a:rPr>
              <a:t> partner, HR konsultant </a:t>
            </a:r>
            <a:r>
              <a:rPr lang="et-EE" sz="1100" b="1" cap="none" dirty="0">
                <a:solidFill>
                  <a:schemeClr val="bg1"/>
                </a:solidFill>
                <a:latin typeface="Calibri" panose="020F0502020204030204" pitchFamily="34" charset="0"/>
                <a:cs typeface="Calibri" panose="020F0502020204030204" pitchFamily="34" charset="0"/>
              </a:rPr>
              <a:t>ELLE MUUGA</a:t>
            </a:r>
            <a:r>
              <a:rPr lang="et-EE" sz="1100" cap="none" dirty="0">
                <a:solidFill>
                  <a:schemeClr val="bg1"/>
                </a:solidFill>
                <a:latin typeface="Calibri" panose="020F0502020204030204" pitchFamily="34" charset="0"/>
                <a:cs typeface="Calibri" panose="020F0502020204030204" pitchFamily="34" charset="0"/>
              </a:rPr>
              <a:t>;  </a:t>
            </a:r>
            <a:r>
              <a:rPr lang="et-EE" sz="1100" b="1" cap="none" dirty="0">
                <a:solidFill>
                  <a:schemeClr val="bg1"/>
                </a:solidFill>
                <a:latin typeface="Calibri" panose="020F0502020204030204" pitchFamily="34" charset="0"/>
                <a:cs typeface="Calibri" panose="020F0502020204030204" pitchFamily="34" charset="0"/>
              </a:rPr>
              <a:t>OÜ Tondihobu</a:t>
            </a:r>
            <a:r>
              <a:rPr lang="et-EE" sz="1100" cap="none" dirty="0">
                <a:solidFill>
                  <a:schemeClr val="bg1"/>
                </a:solidFill>
                <a:latin typeface="Calibri" panose="020F0502020204030204" pitchFamily="34" charset="0"/>
                <a:cs typeface="Calibri" panose="020F0502020204030204" pitchFamily="34" charset="0"/>
              </a:rPr>
              <a:t> juhataja, jurist-töökeskkonna konsultant </a:t>
            </a:r>
            <a:r>
              <a:rPr lang="et-EE" sz="1100" b="1" cap="none" dirty="0">
                <a:solidFill>
                  <a:schemeClr val="bg1"/>
                </a:solidFill>
                <a:latin typeface="Calibri" panose="020F0502020204030204" pitchFamily="34" charset="0"/>
                <a:cs typeface="Calibri" panose="020F0502020204030204" pitchFamily="34" charset="0"/>
              </a:rPr>
              <a:t>Ille </a:t>
            </a:r>
            <a:r>
              <a:rPr lang="et-EE" sz="1100" b="1" cap="none" dirty="0" err="1">
                <a:solidFill>
                  <a:schemeClr val="bg1"/>
                </a:solidFill>
                <a:latin typeface="Calibri" panose="020F0502020204030204" pitchFamily="34" charset="0"/>
                <a:cs typeface="Calibri" panose="020F0502020204030204" pitchFamily="34" charset="0"/>
              </a:rPr>
              <a:t>Nakurt</a:t>
            </a:r>
            <a:r>
              <a:rPr lang="et-EE" sz="1100" b="1" cap="none" dirty="0">
                <a:solidFill>
                  <a:schemeClr val="bg1"/>
                </a:solidFill>
                <a:latin typeface="Calibri" panose="020F0502020204030204" pitchFamily="34" charset="0"/>
                <a:cs typeface="Calibri" panose="020F0502020204030204" pitchFamily="34" charset="0"/>
              </a:rPr>
              <a:t>-Murumaa</a:t>
            </a:r>
            <a:r>
              <a:rPr lang="et-EE" sz="1100" cap="none" dirty="0">
                <a:solidFill>
                  <a:schemeClr val="bg1"/>
                </a:solidFill>
                <a:latin typeface="Calibri" panose="020F0502020204030204" pitchFamily="34" charset="0"/>
                <a:cs typeface="Calibri" panose="020F0502020204030204" pitchFamily="34" charset="0"/>
              </a:rPr>
              <a:t>; </a:t>
            </a:r>
            <a:r>
              <a:rPr lang="et-EE" sz="1100" b="1" cap="none" dirty="0">
                <a:solidFill>
                  <a:schemeClr val="bg1"/>
                </a:solidFill>
                <a:latin typeface="Calibri" panose="020F0502020204030204" pitchFamily="34" charset="0"/>
                <a:cs typeface="Calibri" panose="020F0502020204030204" pitchFamily="34" charset="0"/>
              </a:rPr>
              <a:t>TK Haldus OÜ</a:t>
            </a:r>
            <a:r>
              <a:rPr lang="et-EE" sz="1100" cap="none" dirty="0">
                <a:solidFill>
                  <a:schemeClr val="bg1"/>
                </a:solidFill>
                <a:latin typeface="Calibri" panose="020F0502020204030204" pitchFamily="34" charset="0"/>
                <a:cs typeface="Calibri" panose="020F0502020204030204" pitchFamily="34" charset="0"/>
              </a:rPr>
              <a:t> juhataja, töötervishoiuarst dr </a:t>
            </a:r>
            <a:r>
              <a:rPr lang="et-EE" sz="1100" b="1" cap="none" dirty="0">
                <a:solidFill>
                  <a:schemeClr val="bg1"/>
                </a:solidFill>
                <a:latin typeface="Calibri" panose="020F0502020204030204" pitchFamily="34" charset="0"/>
                <a:cs typeface="Calibri" panose="020F0502020204030204" pitchFamily="34" charset="0"/>
              </a:rPr>
              <a:t>Annika </a:t>
            </a:r>
            <a:r>
              <a:rPr lang="et-EE" sz="1100" b="1" cap="none" dirty="0" err="1">
                <a:solidFill>
                  <a:schemeClr val="bg1"/>
                </a:solidFill>
                <a:latin typeface="Calibri" panose="020F0502020204030204" pitchFamily="34" charset="0"/>
                <a:cs typeface="Calibri" panose="020F0502020204030204" pitchFamily="34" charset="0"/>
              </a:rPr>
              <a:t>Küüdorf</a:t>
            </a: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Koolituse </a:t>
            </a:r>
            <a:r>
              <a:rPr lang="et-EE" sz="1100" b="1" cap="none" dirty="0">
                <a:solidFill>
                  <a:schemeClr val="bg1"/>
                </a:solidFill>
                <a:latin typeface="Calibri" panose="020F0502020204030204" pitchFamily="34" charset="0"/>
                <a:cs typeface="Calibri" panose="020F0502020204030204" pitchFamily="34" charset="0"/>
              </a:rPr>
              <a:t>KAVA</a:t>
            </a: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1. </a:t>
            </a:r>
            <a:r>
              <a:rPr lang="et-EE" sz="1100" b="1" cap="none" dirty="0">
                <a:solidFill>
                  <a:schemeClr val="bg1"/>
                </a:solidFill>
                <a:latin typeface="Calibri" panose="020F0502020204030204" pitchFamily="34" charset="0"/>
                <a:cs typeface="Calibri" panose="020F0502020204030204" pitchFamily="34" charset="0"/>
              </a:rPr>
              <a:t>PEHMED VÄÄRTUSED, MIS MÄÄRAVAD TÖÖSUHTE EDUKUSE</a:t>
            </a:r>
            <a:r>
              <a:rPr lang="et-EE" sz="1100" cap="none" dirty="0">
                <a:solidFill>
                  <a:schemeClr val="bg1"/>
                </a:solidFill>
                <a:latin typeface="Calibri" panose="020F0502020204030204" pitchFamily="34" charset="0"/>
                <a:cs typeface="Calibri" panose="020F0502020204030204" pitchFamily="34" charset="0"/>
              </a:rPr>
              <a:t>  - lektor Elle Muuga (3 </a:t>
            </a:r>
            <a:r>
              <a:rPr lang="et-EE" sz="1100" cap="none" dirty="0" err="1">
                <a:solidFill>
                  <a:schemeClr val="bg1"/>
                </a:solidFill>
                <a:latin typeface="Calibri" panose="020F0502020204030204" pitchFamily="34" charset="0"/>
                <a:cs typeface="Calibri" panose="020F0502020204030204" pitchFamily="34" charset="0"/>
              </a:rPr>
              <a:t>ak</a:t>
            </a:r>
            <a:r>
              <a:rPr lang="et-EE" sz="1100" cap="none" dirty="0">
                <a:solidFill>
                  <a:schemeClr val="bg1"/>
                </a:solidFill>
                <a:latin typeface="Calibri" panose="020F0502020204030204" pitchFamily="34" charset="0"/>
                <a:cs typeface="Calibri" panose="020F0502020204030204" pitchFamily="34" charset="0"/>
              </a:rPr>
              <a:t>. tundi, st 3 x 45 min)</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Kuidas tegutseda, kui väikeettevõtja vajab töötajat</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1.1. Värbamine</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1.2. Sisseelamine</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1.3. Õppimine ja arendamine</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1.4. Juhtimine ja eestvedamine</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1.5. Töötasu ja hüvitised</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1.6. Töökultuur</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2. </a:t>
            </a:r>
            <a:r>
              <a:rPr lang="et-EE" sz="1100" b="1" cap="none" dirty="0">
                <a:solidFill>
                  <a:schemeClr val="bg1"/>
                </a:solidFill>
                <a:latin typeface="Calibri" panose="020F0502020204030204" pitchFamily="34" charset="0"/>
                <a:cs typeface="Calibri" panose="020F0502020204030204" pitchFamily="34" charset="0"/>
              </a:rPr>
              <a:t>KUIDAS PEHMETE VÄÄRTUSTE KÕRVAL JÄRGE PIDADA ÕIGUSLIKES NÕUETES</a:t>
            </a:r>
            <a:r>
              <a:rPr lang="et-EE" sz="1100" cap="none" dirty="0">
                <a:solidFill>
                  <a:schemeClr val="bg1"/>
                </a:solidFill>
                <a:latin typeface="Calibri" panose="020F0502020204030204" pitchFamily="34" charset="0"/>
                <a:cs typeface="Calibri" panose="020F0502020204030204" pitchFamily="34" charset="0"/>
              </a:rPr>
              <a:t> – lektor Ille </a:t>
            </a:r>
            <a:r>
              <a:rPr lang="et-EE" sz="1100" cap="none" dirty="0" err="1">
                <a:solidFill>
                  <a:schemeClr val="bg1"/>
                </a:solidFill>
                <a:latin typeface="Calibri" panose="020F0502020204030204" pitchFamily="34" charset="0"/>
                <a:cs typeface="Calibri" panose="020F0502020204030204" pitchFamily="34" charset="0"/>
              </a:rPr>
              <a:t>Nakurt</a:t>
            </a:r>
            <a:r>
              <a:rPr lang="et-EE" sz="1100" cap="none" dirty="0">
                <a:solidFill>
                  <a:schemeClr val="bg1"/>
                </a:solidFill>
                <a:latin typeface="Calibri" panose="020F0502020204030204" pitchFamily="34" charset="0"/>
                <a:cs typeface="Calibri" panose="020F0502020204030204" pitchFamily="34" charset="0"/>
              </a:rPr>
              <a:t>-Murumaa (2 </a:t>
            </a:r>
            <a:r>
              <a:rPr lang="et-EE" sz="1100" cap="none" dirty="0" err="1">
                <a:solidFill>
                  <a:schemeClr val="bg1"/>
                </a:solidFill>
                <a:latin typeface="Calibri" panose="020F0502020204030204" pitchFamily="34" charset="0"/>
                <a:cs typeface="Calibri" panose="020F0502020204030204" pitchFamily="34" charset="0"/>
              </a:rPr>
              <a:t>ak</a:t>
            </a:r>
            <a:r>
              <a:rPr lang="et-EE" sz="1100" cap="none" dirty="0">
                <a:solidFill>
                  <a:schemeClr val="bg1"/>
                </a:solidFill>
                <a:latin typeface="Calibri" panose="020F0502020204030204" pitchFamily="34" charset="0"/>
                <a:cs typeface="Calibri" panose="020F0502020204030204" pitchFamily="34" charset="0"/>
              </a:rPr>
              <a:t>. tundi, st 2 x 45 min)</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Töökultuuri osaks on töösuhete vormistamine ning töökeskkond</a:t>
            </a:r>
            <a:br>
              <a:rPr lang="en-US" sz="110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2.1. Tööleping vs. käsundusleping – head ja vead. Juriidilised nüansid</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2.2. Töötervishoiu ja tööohutuse ABC – mida peab teadma ja tegema iga tööandja (ka siis kui tal on ainult 1 töötaja);</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2.3.  Kas ja mis muutus 01.01.19 – kas väikeettevõtja halduskoormus tööohutuse valdkonnas vähenes?</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3. </a:t>
            </a:r>
            <a:r>
              <a:rPr lang="et-EE" sz="1100" b="1" cap="none" dirty="0">
                <a:solidFill>
                  <a:schemeClr val="bg1"/>
                </a:solidFill>
                <a:latin typeface="Calibri" panose="020F0502020204030204" pitchFamily="34" charset="0"/>
                <a:cs typeface="Calibri" panose="020F0502020204030204" pitchFamily="34" charset="0"/>
              </a:rPr>
              <a:t>TÖÖTAJA JA TÖÖANDJA VAIMNE JA FÜÜSILINE TERVIS – KUIDAS SUURES TÖÖ TEGEMISE TUHINAS ELLU JÄÄDA?</a:t>
            </a:r>
            <a:r>
              <a:rPr lang="et-EE" sz="1100" cap="none" dirty="0">
                <a:solidFill>
                  <a:schemeClr val="bg1"/>
                </a:solidFill>
                <a:latin typeface="Calibri" panose="020F0502020204030204" pitchFamily="34" charset="0"/>
                <a:cs typeface="Calibri" panose="020F0502020204030204" pitchFamily="34" charset="0"/>
              </a:rPr>
              <a:t> - lektor Annika </a:t>
            </a:r>
            <a:r>
              <a:rPr lang="et-EE" sz="1100" cap="none" dirty="0" err="1">
                <a:solidFill>
                  <a:schemeClr val="bg1"/>
                </a:solidFill>
                <a:latin typeface="Calibri" panose="020F0502020204030204" pitchFamily="34" charset="0"/>
                <a:cs typeface="Calibri" panose="020F0502020204030204" pitchFamily="34" charset="0"/>
              </a:rPr>
              <a:t>Küüdorf</a:t>
            </a:r>
            <a:r>
              <a:rPr lang="et-EE" sz="1100" cap="none" dirty="0">
                <a:solidFill>
                  <a:schemeClr val="bg1"/>
                </a:solidFill>
                <a:latin typeface="Calibri" panose="020F0502020204030204" pitchFamily="34" charset="0"/>
                <a:cs typeface="Calibri" panose="020F0502020204030204" pitchFamily="34" charset="0"/>
              </a:rPr>
              <a:t>  (2 </a:t>
            </a:r>
            <a:r>
              <a:rPr lang="et-EE" sz="1100" cap="none" dirty="0" err="1">
                <a:solidFill>
                  <a:schemeClr val="bg1"/>
                </a:solidFill>
                <a:latin typeface="Calibri" panose="020F0502020204030204" pitchFamily="34" charset="0"/>
                <a:cs typeface="Calibri" panose="020F0502020204030204" pitchFamily="34" charset="0"/>
              </a:rPr>
              <a:t>ak</a:t>
            </a:r>
            <a:r>
              <a:rPr lang="et-EE" sz="1100" cap="none" dirty="0">
                <a:solidFill>
                  <a:schemeClr val="bg1"/>
                </a:solidFill>
                <a:latin typeface="Calibri" panose="020F0502020204030204" pitchFamily="34" charset="0"/>
                <a:cs typeface="Calibri" panose="020F0502020204030204" pitchFamily="34" charset="0"/>
              </a:rPr>
              <a:t>. tundi, st 2 x 45 min)</a:t>
            </a:r>
            <a:br>
              <a:rPr lang="en-US" sz="1100" cap="none" dirty="0">
                <a:solidFill>
                  <a:schemeClr val="bg1"/>
                </a:solidFill>
                <a:latin typeface="Calibri" panose="020F0502020204030204" pitchFamily="34" charset="0"/>
                <a:cs typeface="Calibri" panose="020F0502020204030204" pitchFamily="34" charset="0"/>
              </a:rPr>
            </a:br>
            <a:br>
              <a:rPr lang="et-EE" sz="110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3.1. Töötaja ja tööandja vaimne ja füüsiline tervis – kuidas töösuhtes terveks jääda?</a:t>
            </a:r>
            <a:br>
              <a:rPr lang="en-US" sz="1050" cap="none" dirty="0">
                <a:solidFill>
                  <a:schemeClr val="bg1"/>
                </a:solidFill>
                <a:latin typeface="Calibri" panose="020F0502020204030204" pitchFamily="34" charset="0"/>
                <a:cs typeface="Calibri" panose="020F0502020204030204" pitchFamily="34" charset="0"/>
              </a:rPr>
            </a:br>
            <a:r>
              <a:rPr lang="et-EE" sz="1050" cap="none" dirty="0">
                <a:solidFill>
                  <a:schemeClr val="bg1"/>
                </a:solidFill>
                <a:latin typeface="Calibri" panose="020F0502020204030204" pitchFamily="34" charset="0"/>
                <a:cs typeface="Calibri" panose="020F0502020204030204" pitchFamily="34" charset="0"/>
              </a:rPr>
              <a:t>3.2. Tervisekontroll – mis see on ja milline on kasu töötaja, tööandja jaoks?</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 Pärast koolitust on vestlusring ja kogemuste vahetamine.</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 </a:t>
            </a:r>
            <a:br>
              <a:rPr lang="en-US" sz="1100" cap="none" dirty="0">
                <a:solidFill>
                  <a:schemeClr val="bg1"/>
                </a:solidFill>
                <a:latin typeface="Calibri" panose="020F0502020204030204" pitchFamily="34" charset="0"/>
                <a:cs typeface="Calibri" panose="020F0502020204030204" pitchFamily="34" charset="0"/>
              </a:rPr>
            </a:br>
            <a:r>
              <a:rPr lang="et-EE" sz="1100" cap="none" dirty="0">
                <a:solidFill>
                  <a:schemeClr val="bg1"/>
                </a:solidFill>
                <a:latin typeface="Calibri" panose="020F0502020204030204" pitchFamily="34" charset="0"/>
                <a:cs typeface="Calibri" panose="020F0502020204030204" pitchFamily="34" charset="0"/>
              </a:rPr>
              <a:t>Palun anna enda soovist teada aadressil: </a:t>
            </a:r>
            <a:r>
              <a:rPr lang="et-EE" sz="1100" u="sng" cap="none"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virge@evea.ee</a:t>
            </a:r>
            <a:r>
              <a:rPr lang="et-EE" sz="1100" cap="none" dirty="0">
                <a:solidFill>
                  <a:schemeClr val="bg1"/>
                </a:solidFill>
                <a:latin typeface="Calibri" panose="020F0502020204030204" pitchFamily="34" charset="0"/>
                <a:cs typeface="Calibri" panose="020F0502020204030204" pitchFamily="34" charset="0"/>
              </a:rPr>
              <a:t>. Pärast kinnituse saamist osalemise kohta palume tasuda osalustasu hiljemalt 27.01.2019 OÜ Tondihobu arveldusarvele, mille numbri saadame e-kirjaga</a:t>
            </a:r>
            <a:r>
              <a:rPr lang="et-EE" sz="1100" cap="none">
                <a:solidFill>
                  <a:schemeClr val="bg1"/>
                </a:solidFill>
                <a:latin typeface="Calibri" panose="020F0502020204030204" pitchFamily="34" charset="0"/>
                <a:cs typeface="Calibri" panose="020F0502020204030204" pitchFamily="34" charset="0"/>
              </a:rPr>
              <a:t>. Küsimuste </a:t>
            </a:r>
            <a:r>
              <a:rPr lang="et-EE" sz="1100" cap="none" dirty="0">
                <a:solidFill>
                  <a:schemeClr val="bg1"/>
                </a:solidFill>
                <a:latin typeface="Calibri" panose="020F0502020204030204" pitchFamily="34" charset="0"/>
                <a:cs typeface="Calibri" panose="020F0502020204030204" pitchFamily="34" charset="0"/>
              </a:rPr>
              <a:t>korral palun pöörduda EVEA infojuhi Virge Haavasalu poole, samuti aadressil: </a:t>
            </a:r>
            <a:r>
              <a:rPr lang="et-EE" sz="1100" u="sng" cap="none"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virge@evea.ee</a:t>
            </a:r>
            <a:r>
              <a:rPr lang="et-EE" sz="1100" cap="none" dirty="0">
                <a:solidFill>
                  <a:schemeClr val="bg1"/>
                </a:solidFill>
                <a:latin typeface="Calibri" panose="020F0502020204030204" pitchFamily="34" charset="0"/>
                <a:cs typeface="Calibri" panose="020F0502020204030204" pitchFamily="34" charset="0"/>
              </a:rPr>
              <a:t>, </a:t>
            </a:r>
            <a:r>
              <a:rPr lang="et-EE" sz="1100" cap="none" dirty="0" err="1">
                <a:solidFill>
                  <a:schemeClr val="bg1"/>
                </a:solidFill>
                <a:latin typeface="Calibri" panose="020F0502020204030204" pitchFamily="34" charset="0"/>
                <a:cs typeface="Calibri" panose="020F0502020204030204" pitchFamily="34" charset="0"/>
              </a:rPr>
              <a:t>mob</a:t>
            </a:r>
            <a:r>
              <a:rPr lang="et-EE" sz="1100" cap="none" dirty="0">
                <a:solidFill>
                  <a:schemeClr val="bg1"/>
                </a:solidFill>
                <a:latin typeface="Calibri" panose="020F0502020204030204" pitchFamily="34" charset="0"/>
                <a:cs typeface="Calibri" panose="020F0502020204030204" pitchFamily="34" charset="0"/>
              </a:rPr>
              <a:t> 52 58 662. Jääma ootama aktiivset osavõttu!</a:t>
            </a:r>
            <a:br>
              <a:rPr lang="en-US" sz="1100" cap="none" dirty="0">
                <a:latin typeface="Calibri" panose="020F0502020204030204" pitchFamily="34" charset="0"/>
                <a:cs typeface="Calibri" panose="020F0502020204030204" pitchFamily="34" charset="0"/>
              </a:rPr>
            </a:br>
            <a:r>
              <a:rPr lang="et-EE" sz="1100" cap="none" dirty="0">
                <a:latin typeface="Calibri" panose="020F0502020204030204" pitchFamily="34" charset="0"/>
                <a:cs typeface="Calibri" panose="020F0502020204030204" pitchFamily="34" charset="0"/>
              </a:rPr>
              <a:t> </a:t>
            </a:r>
            <a:br>
              <a:rPr lang="en-US" sz="1100" cap="none" dirty="0">
                <a:latin typeface="Calibri" panose="020F0502020204030204" pitchFamily="34" charset="0"/>
                <a:cs typeface="Calibri" panose="020F0502020204030204" pitchFamily="34" charset="0"/>
              </a:rPr>
            </a:br>
            <a:r>
              <a:rPr lang="et-EE" sz="1100" cap="none" dirty="0">
                <a:latin typeface="Calibri" panose="020F0502020204030204" pitchFamily="34" charset="0"/>
                <a:cs typeface="Calibri" panose="020F0502020204030204" pitchFamily="34" charset="0"/>
              </a:rPr>
              <a:t> </a:t>
            </a:r>
            <a:br>
              <a:rPr lang="en-US" sz="1100" cap="none" dirty="0">
                <a:latin typeface="Calibri" panose="020F0502020204030204" pitchFamily="34" charset="0"/>
                <a:cs typeface="Calibri" panose="020F0502020204030204" pitchFamily="34" charset="0"/>
              </a:rPr>
            </a:br>
            <a:r>
              <a:rPr lang="et-EE" sz="1100" cap="none" dirty="0">
                <a:latin typeface="Calibri" panose="020F0502020204030204" pitchFamily="34" charset="0"/>
                <a:cs typeface="Calibri" panose="020F0502020204030204" pitchFamily="34" charset="0"/>
              </a:rPr>
              <a:t> </a:t>
            </a:r>
            <a:br>
              <a:rPr lang="en-US" sz="1100" cap="none" dirty="0">
                <a:latin typeface="Calibri" panose="020F0502020204030204" pitchFamily="34" charset="0"/>
                <a:cs typeface="Calibri" panose="020F0502020204030204" pitchFamily="34" charset="0"/>
              </a:rPr>
            </a:br>
            <a:r>
              <a:rPr lang="et-EE" sz="1100" cap="none" dirty="0">
                <a:latin typeface="Calibri" panose="020F0502020204030204" pitchFamily="34" charset="0"/>
                <a:cs typeface="Calibri" panose="020F0502020204030204" pitchFamily="34" charset="0"/>
              </a:rPr>
              <a:t> </a:t>
            </a:r>
            <a:br>
              <a:rPr lang="en-US" sz="1100" cap="none" dirty="0">
                <a:latin typeface="Calibri" panose="020F0502020204030204" pitchFamily="34" charset="0"/>
                <a:cs typeface="Calibri" panose="020F0502020204030204" pitchFamily="34" charset="0"/>
              </a:rPr>
            </a:br>
            <a:r>
              <a:rPr lang="et-EE" sz="1100" cap="none" dirty="0">
                <a:latin typeface="Calibri" panose="020F0502020204030204" pitchFamily="34" charset="0"/>
                <a:cs typeface="Calibri" panose="020F0502020204030204" pitchFamily="34" charset="0"/>
              </a:rPr>
              <a:t> </a:t>
            </a:r>
            <a:endParaRPr lang="en-US" sz="1100" cap="none" dirty="0">
              <a:latin typeface="Calibri" panose="020F0502020204030204" pitchFamily="34" charset="0"/>
              <a:cs typeface="Calibri" panose="020F0502020204030204" pitchFamily="34" charset="0"/>
            </a:endParaRPr>
          </a:p>
        </p:txBody>
      </p:sp>
      <p:pic>
        <p:nvPicPr>
          <p:cNvPr id="6" name="Pilt 5">
            <a:extLst>
              <a:ext uri="{FF2B5EF4-FFF2-40B4-BE49-F238E27FC236}">
                <a16:creationId xmlns:a16="http://schemas.microsoft.com/office/drawing/2014/main" id="{FA9D2C8A-7A32-4A81-83AE-4B51AC644C1F}"/>
              </a:ext>
            </a:extLst>
          </p:cNvPr>
          <p:cNvPicPr>
            <a:picLocks noChangeAspect="1"/>
          </p:cNvPicPr>
          <p:nvPr/>
        </p:nvPicPr>
        <p:blipFill>
          <a:blip r:embed="rId4"/>
          <a:stretch>
            <a:fillRect/>
          </a:stretch>
        </p:blipFill>
        <p:spPr>
          <a:xfrm>
            <a:off x="10041622" y="5217953"/>
            <a:ext cx="1770077" cy="777376"/>
          </a:xfrm>
          <a:prstGeom prst="rect">
            <a:avLst/>
          </a:prstGeom>
        </p:spPr>
      </p:pic>
    </p:spTree>
    <p:extLst>
      <p:ext uri="{BB962C8B-B14F-4D97-AF65-F5344CB8AC3E}">
        <p14:creationId xmlns:p14="http://schemas.microsoft.com/office/powerpoint/2010/main" val="2471807738"/>
      </p:ext>
    </p:extLst>
  </p:cSld>
  <p:clrMapOvr>
    <a:masterClrMapping/>
  </p:clrMapOvr>
</p:sld>
</file>

<file path=ppt/theme/theme1.xml><?xml version="1.0" encoding="utf-8"?>
<a:theme xmlns:a="http://schemas.openxmlformats.org/drawingml/2006/main" name="Aurujuga">
  <a:themeElements>
    <a:clrScheme name="Aurujuga">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Aurujug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rujug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TM04033937[[fn=Aurujuga]]</Template>
  <TotalTime>94</TotalTime>
  <Words>1</Words>
  <Application>Microsoft Office PowerPoint</Application>
  <PresentationFormat>Laiekraan</PresentationFormat>
  <Paragraphs>2</Paragraphs>
  <Slides>1</Slides>
  <Notes>1</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vt:i4>
      </vt:variant>
    </vt:vector>
  </HeadingPairs>
  <TitlesOfParts>
    <vt:vector size="5" baseType="lpstr">
      <vt:lpstr>Arial</vt:lpstr>
      <vt:lpstr>Calibri</vt:lpstr>
      <vt:lpstr>Century Gothic</vt:lpstr>
      <vt:lpstr>Aurujuga</vt:lpstr>
      <vt:lpstr>           KOOLITUS    „Head töösuhted algavad värbamisest. Edukuse võti on tööandja teadlikkus.“   Kõik ettevõtjad puutuvad igapäevaselt kokku nõuetega, mida riik on seadnud tööandjale töösuhete, -ohutust ja -tervishoidu puudutavate küsimuste lahendamisel. Kuidas oleks kõige mõistlikum nendele küsimustele läheneda, tule kuula oma ala asjatundjatelt!    EVEA kutsub ennekõike enda liikmeid, aga ka teisi väikese ning keskmiste ettevõtete juhte ja personalivaldkonna töötajaid töösuhteid ja tööohutuse nõudeid käsitlevale koolitusele, mis on praktiline ja tugineb igapäevaelu näidetel. Koolitajad on EVEA enda liikmed. Koolitus toimub 31.01.2019 kell 10.00 kuni 16.00 Tondihobu Koolituskeskuse seminariruumis Laki põik 2, Tallinn. Koolitus kestab 8 akadeemilist tundi. Koolituse hind nii EVEA liikmele kui EVEAga liituvale on 10 eurot, mitteliikmele on 25 eurot. Vahepeal on ka kohvipaus.   Koolitajad on:  AuxilioEM OÜ partner, HR konsultant ELLE MUUGA;  OÜ Tondihobu juhataja, jurist-töökeskkonna konsultant Ille Nakurt-Murumaa; TK Haldus OÜ juhataja, töötervishoiuarst dr Annika Küüdorf .  Koolituse KAVA:   1. PEHMED VÄÄRTUSED, MIS MÄÄRAVAD TÖÖSUHTE EDUKUSE  - lektor Elle Muuga (3 ak. tundi, st 3 x 45 min)  Kuidas tegutseda, kui väikeettevõtja vajab töötajat 1.1. Värbamine 1.2. Sisseelamine 1.3. Õppimine ja arendamine 1.4. Juhtimine ja eestvedamine 1.5. Töötasu ja hüvitised 1.6. Töökultuur  2. KUIDAS PEHMETE VÄÄRTUSTE KÕRVAL JÄRGE PIDADA ÕIGUSLIKES NÕUETES – lektor Ille Nakurt-Murumaa (2 ak. tundi, st 2 x 45 min)  Töökultuuri osaks on töösuhete vormistamine ning töökeskkond 2.1. Tööleping vs. käsundusleping – head ja vead. Juriidilised nüansid 2.2. Töötervishoiu ja tööohutuse ABC – mida peab teadma ja tegema iga tööandja (ka siis kui tal on ainult 1 töötaja); 2.3.  Kas ja mis muutus 01.01.19 – kas väikeettevõtja halduskoormus tööohutuse valdkonnas vähenes?  3. TÖÖTAJA JA TÖÖANDJA VAIMNE JA FÜÜSILINE TERVIS – KUIDAS SUURES TÖÖ TEGEMISE TUHINAS ELLU JÄÄDA? - lektor Annika Küüdorf  (2 ak. tundi, st 2 x 45 min)  3.1. Töötaja ja tööandja vaimne ja füüsiline tervis – kuidas töösuhtes terveks jääda? 3.2. Tervisekontroll – mis see on ja milline on kasu töötaja, tööandja jaoks?    Pärast koolitust on vestlusring ja kogemuste vahetamine.   Palun anna enda soovist teada aadressil: virge@evea.ee. Pärast kinnituse saamist osalemise kohta palume tasuda osalustasu hiljemalt 27.01.2019 OÜ Tondihobu arveldusarvele, mille numbri saadame e-kirjaga. Küsimuste korral palun pöörduda EVEA infojuhi Virge Haavasalu poole, samuti aadressil: virge@evea.ee, mob 52 58 662. Jääma ootama aktiivset osavõttu!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EVEA kutsub liikmeid, tulevasi liikmeid ja teisi väike-ettevõtjaid ning keskmiste ettevõtete juhte ja personalivaldkonna töötajaid töösuhteid ja tööohutuse nõudeid käsitlevale koolitusele „HEAD TÖÖSUHTED ALGAVAD VÄRBAMISEST. EDUKUSE VÕTI ON TÖÖANDJA TEADLIKKUS“. Koolitus toimub 31.01.2019  kell 10.00 kuni 16.00 Tondihobu Koolituskeskuse  seminariruumis  Laki põik 2, Tallinn.  Koolitus kestab 8 akadeemilist tundi,  PEHMED VÄÄRTUSED MIS MÄÄRAVAD TÖÖSUHTE EDUKUSE  - lektor AuxilioEM OÜ partner, HR konsultant ELLE MUUGA (3 ak. tundi – s.t. 3 x 45 min) 1.       Kuidas tegutseda, kui väikeettevõtja vajab töötajat 1.1. Värbamine 1.2. Sisseelamine 1.3. Õppimine ja arendamine 1.4. Juhtimine ja eestvedamine 1.5. Töötasu ja hüvitised 1.6. Töökultuur KUIDAS PEHMETE VÄÄRTUSTE KÕRVAL JÄRGE PIDADA ÕIGUSLIKES NÕUETES – lektor OÜ Tondihobu juhataja, jurist-töökeskkonna konsultant Ille Nakurt-Murumaa (2 ak. tundi – 2 x 45 min) 2.       Töökultuuri osaks on töösuhete vormistamine ning töökeskkond 2.1. Tööleping vs. käsundusleping – head ja vead. Juriidilised nüansid 2.2. Töötervishoiu ja tööohutuse ABC – mida peab teadma ja tegema iga tööandja (ka siis kui tal on ainult 1 töötaja); 2.3.  Kas ja mis muutus 01.01.19 – kas väikettevõtja halduskoormus tööohutuse valdkonnas vähenes? TÖÖTAJA JA TÖÖANDJA VAIMNE JA FÜÜSILINE TERVIS – KUIDAS SUURES TÖÖ TEGEMISE TUHINAS ELLU JÄÄDA? Lektor TK Haldus OÜ juhataja, töötervishoiuarst dr Annika Küüdorf  (2 ak. tund – 2 x 45 min) 3.       Töötaja ja tööandja vaimne ja füüsiline tervis – kuidas töösuhtes terveks jääda 3.1. Tervisekontroll – mis see on ja milline on kasu töötaja, tööandja jaoks? Pärast koolitust vestlusring ja kogemuste vahetamine.</dc:title>
  <dc:creator>Virge Haavasalu</dc:creator>
  <cp:keywords/>
  <cp:lastModifiedBy>Virge Haavasalu</cp:lastModifiedBy>
  <cp:revision>6</cp:revision>
  <dcterms:created xsi:type="dcterms:W3CDTF">2019-01-22T11:22:18Z</dcterms:created>
  <dcterms:modified xsi:type="dcterms:W3CDTF">2019-01-22T12:57:07Z</dcterms:modified>
  <cp:version/>
</cp:coreProperties>
</file>