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79" r:id="rId4"/>
    <p:sldId id="281" r:id="rId5"/>
    <p:sldId id="258" r:id="rId6"/>
    <p:sldId id="277" r:id="rId7"/>
    <p:sldId id="259" r:id="rId8"/>
    <p:sldId id="260" r:id="rId9"/>
    <p:sldId id="261" r:id="rId10"/>
    <p:sldId id="262" r:id="rId11"/>
    <p:sldId id="275" r:id="rId12"/>
    <p:sldId id="282" r:id="rId13"/>
    <p:sldId id="263" r:id="rId14"/>
    <p:sldId id="270" r:id="rId15"/>
    <p:sldId id="273" r:id="rId16"/>
    <p:sldId id="268" r:id="rId17"/>
    <p:sldId id="283" r:id="rId18"/>
    <p:sldId id="284" r:id="rId19"/>
    <p:sldId id="28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47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82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68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14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19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53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97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11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24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2A38F-3AD3-4BB4-B6D9-3065A65123C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610CB-1D71-42F6-8DB5-E1AFCD2A8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35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vea.ee/smetoo/" TargetMode="External"/><Relationship Id="rId2" Type="http://schemas.openxmlformats.org/officeDocument/2006/relationships/hyperlink" Target="mailto:evea@evea.e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facebook.com/evea.ee/" TargetMode="External"/><Relationship Id="rId4" Type="http://schemas.openxmlformats.org/officeDocument/2006/relationships/hyperlink" Target="https://evea.ee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ventlab.ee/376" TargetMode="External"/><Relationship Id="rId2" Type="http://schemas.openxmlformats.org/officeDocument/2006/relationships/hyperlink" Target="https://vimeo.com/312680846/fa9229720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evea@evea.ee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EVEA </a:t>
            </a:r>
            <a:r>
              <a:rPr lang="en-GB" b="1" dirty="0" err="1">
                <a:solidFill>
                  <a:schemeClr val="accent2"/>
                </a:solidFill>
              </a:rPr>
              <a:t>korraline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üldkoosolek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14.02.2019</a:t>
            </a:r>
            <a:r>
              <a:rPr lang="et-EE" dirty="0"/>
              <a:t>, Tallinn</a:t>
            </a:r>
            <a:endParaRPr lang="en-GB" dirty="0"/>
          </a:p>
          <a:p>
            <a:r>
              <a:rPr lang="en-GB" dirty="0" err="1"/>
              <a:t>Eesti</a:t>
            </a:r>
            <a:r>
              <a:rPr lang="en-GB" dirty="0"/>
              <a:t> </a:t>
            </a:r>
            <a:r>
              <a:rPr lang="en-GB" dirty="0" err="1"/>
              <a:t>Rahvusraamatukogu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1335" y="11281944"/>
            <a:ext cx="5900467" cy="1514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4662" y="9719035"/>
            <a:ext cx="3016753" cy="8599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9282" y="5257800"/>
            <a:ext cx="3443926" cy="109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97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548"/>
            <a:ext cx="10515600" cy="999242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EVEA </a:t>
            </a:r>
            <a:r>
              <a:rPr lang="en-GB" b="1" dirty="0" err="1">
                <a:solidFill>
                  <a:schemeClr val="accent2"/>
                </a:solidFill>
              </a:rPr>
              <a:t>esindatus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6376"/>
            <a:ext cx="10515600" cy="5665510"/>
          </a:xfrm>
        </p:spPr>
        <p:txBody>
          <a:bodyPr>
            <a:normAutofit fontScale="25000" lnSpcReduction="20000"/>
          </a:bodyPr>
          <a:lstStyle/>
          <a:p>
            <a:r>
              <a:rPr lang="et-EE" sz="8000" b="1" u="sng" dirty="0"/>
              <a:t>Haridusministeeriumi haldusala</a:t>
            </a:r>
            <a:endParaRPr lang="en-GB" sz="8000" dirty="0"/>
          </a:p>
          <a:p>
            <a:pPr lvl="0">
              <a:buFontTx/>
              <a:buChar char="-"/>
            </a:pPr>
            <a:r>
              <a:rPr lang="en-GB" sz="8000" dirty="0"/>
              <a:t>I</a:t>
            </a:r>
            <a:r>
              <a:rPr lang="et-EE" sz="8000" dirty="0"/>
              <a:t>nimressursside arendamise rakenduskava: Signe Sarah Arro (EVEA volikogu liige, Pilguse mõis OÜ juhatuse liige) </a:t>
            </a:r>
            <a:endParaRPr lang="en-GB" sz="8000" dirty="0"/>
          </a:p>
          <a:p>
            <a:pPr lvl="0">
              <a:buFontTx/>
              <a:buChar char="-"/>
            </a:pPr>
            <a:r>
              <a:rPr lang="et-EE" sz="8000" dirty="0"/>
              <a:t>Tallinna Majanduskooli nõunike kogu: Martin Bristol (EVEA volikogu liige, Eesti Rahvakunsti ja Käsitöö Liit)</a:t>
            </a:r>
            <a:endParaRPr lang="en-GB" sz="8000" dirty="0"/>
          </a:p>
          <a:p>
            <a:pPr marL="0" lvl="0" indent="0">
              <a:buNone/>
            </a:pPr>
            <a:r>
              <a:rPr lang="en-GB" sz="8000" dirty="0"/>
              <a:t>-  </a:t>
            </a:r>
            <a:r>
              <a:rPr lang="et-EE" sz="8000" dirty="0"/>
              <a:t>MKM ja HTM Valdkondlik komisjon, struktuurivahenditel põhinevad toetusmeetmed 2014-2020: Marina Kaas (EVEA asepresident)</a:t>
            </a:r>
            <a:endParaRPr lang="en-GB" sz="8000" dirty="0"/>
          </a:p>
          <a:p>
            <a:r>
              <a:rPr lang="et-EE" sz="8000" b="1" u="sng" dirty="0"/>
              <a:t>Sotsiaalministeeriumi haldusala</a:t>
            </a:r>
            <a:endParaRPr lang="en-GB" sz="8000" dirty="0"/>
          </a:p>
          <a:p>
            <a:pPr marL="0" lvl="0" indent="0">
              <a:buNone/>
            </a:pPr>
            <a:r>
              <a:rPr lang="en-GB" sz="8000" dirty="0"/>
              <a:t>-      </a:t>
            </a:r>
            <a:r>
              <a:rPr lang="et-EE" sz="8000" dirty="0"/>
              <a:t>Soolise võrdõiguslikkuse nõukogu – Heiki Rits, EVEA president, asendusliige Sirje Vällmann, EVEA volikogu liige, MTÜ ETNA Eestimaal</a:t>
            </a:r>
            <a:endParaRPr lang="en-GB" sz="8000" dirty="0"/>
          </a:p>
          <a:p>
            <a:pPr lvl="0">
              <a:buFontTx/>
              <a:buChar char="-"/>
            </a:pPr>
            <a:r>
              <a:rPr lang="et-EE" sz="8000" dirty="0"/>
              <a:t>Kaasarääkimine Töölepingu seaduse muudatuste, Tööelu infosüsteemi väljaarendamise ning tööohutuse ja töötervishoiu teemadel –  Ille Nakkurt–Murumaa ja Annika Küüdorf, EVEA volikogu liikmed</a:t>
            </a:r>
            <a:endParaRPr lang="en-GB" sz="8000" dirty="0"/>
          </a:p>
          <a:p>
            <a:pPr marL="0" lvl="0" indent="0">
              <a:buNone/>
            </a:pPr>
            <a:r>
              <a:rPr lang="en-GB" sz="8000" b="1" u="sng" dirty="0"/>
              <a:t>   </a:t>
            </a:r>
            <a:r>
              <a:rPr lang="en-GB" sz="8000" b="1" u="sng" dirty="0" err="1"/>
              <a:t>Euroopa</a:t>
            </a:r>
            <a:r>
              <a:rPr lang="en-GB" sz="8000" b="1" u="sng" dirty="0"/>
              <a:t> </a:t>
            </a:r>
            <a:r>
              <a:rPr lang="en-GB" sz="8000" b="1" u="sng" dirty="0" err="1"/>
              <a:t>Komisjon</a:t>
            </a:r>
            <a:endParaRPr lang="en-GB" sz="8000" b="1" u="sng" dirty="0"/>
          </a:p>
          <a:p>
            <a:pPr lvl="0">
              <a:buFontTx/>
              <a:buChar char="-"/>
            </a:pPr>
            <a:r>
              <a:rPr lang="en-GB" sz="8000" dirty="0" err="1"/>
              <a:t>Töökeskkonna</a:t>
            </a:r>
            <a:r>
              <a:rPr lang="en-GB" sz="8000" dirty="0"/>
              <a:t> </a:t>
            </a:r>
            <a:r>
              <a:rPr lang="en-GB" sz="8000" dirty="0" err="1"/>
              <a:t>Nõuandva</a:t>
            </a:r>
            <a:r>
              <a:rPr lang="en-GB" sz="8000" dirty="0"/>
              <a:t> </a:t>
            </a:r>
            <a:r>
              <a:rPr lang="en-GB" sz="8000" dirty="0" err="1"/>
              <a:t>Komitee</a:t>
            </a:r>
            <a:r>
              <a:rPr lang="en-GB" sz="8000" dirty="0"/>
              <a:t> - </a:t>
            </a:r>
            <a:r>
              <a:rPr lang="en-GB" sz="8000" dirty="0" err="1"/>
              <a:t>ase</a:t>
            </a:r>
            <a:r>
              <a:rPr lang="et-EE" sz="8000" dirty="0" err="1"/>
              <a:t>ndus</a:t>
            </a:r>
            <a:r>
              <a:rPr lang="en-GB" sz="8000" dirty="0" err="1"/>
              <a:t>liige</a:t>
            </a:r>
            <a:r>
              <a:rPr lang="en-GB" sz="8000" dirty="0"/>
              <a:t> Ille </a:t>
            </a:r>
            <a:r>
              <a:rPr lang="en-GB" sz="8000" dirty="0" err="1"/>
              <a:t>Nakkurt-Murumaa</a:t>
            </a:r>
            <a:r>
              <a:rPr lang="et-EE" sz="8000" dirty="0"/>
              <a:t>, EVEA volikogu liige</a:t>
            </a:r>
            <a:endParaRPr lang="en-GB" sz="8000" dirty="0"/>
          </a:p>
          <a:p>
            <a:r>
              <a:rPr lang="et-EE" sz="8000" b="1" dirty="0"/>
              <a:t>Muud: </a:t>
            </a:r>
            <a:endParaRPr lang="en-GB" sz="8000" dirty="0"/>
          </a:p>
          <a:p>
            <a:pPr marL="0" lvl="0" indent="0">
              <a:buNone/>
            </a:pPr>
            <a:r>
              <a:rPr lang="en-GB" sz="8000" dirty="0"/>
              <a:t>-     </a:t>
            </a:r>
            <a:r>
              <a:rPr lang="et-EE" sz="8000" dirty="0"/>
              <a:t>„Ehe Eesti – Eesti ettevõttele eesti nimi“ – konkurssi žürii – </a:t>
            </a:r>
            <a:r>
              <a:rPr lang="en-GB" sz="8000" dirty="0"/>
              <a:t>Merike Mätas</a:t>
            </a:r>
            <a:r>
              <a:rPr lang="et-EE" sz="8000" dirty="0"/>
              <a:t>, EVEA volikogu</a:t>
            </a:r>
            <a:r>
              <a:rPr lang="en-GB" sz="8000" dirty="0"/>
              <a:t> </a:t>
            </a:r>
            <a:r>
              <a:rPr lang="et-EE" sz="8000" dirty="0"/>
              <a:t>liige</a:t>
            </a:r>
            <a:endParaRPr lang="en-GB" sz="8000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3046" y="5998389"/>
            <a:ext cx="2444685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10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#</a:t>
            </a:r>
            <a:r>
              <a:rPr lang="en-GB" b="1" dirty="0" err="1">
                <a:solidFill>
                  <a:schemeClr val="accent2"/>
                </a:solidFill>
              </a:rPr>
              <a:t>SME</a:t>
            </a:r>
            <a:r>
              <a:rPr lang="en-GB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too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kampaania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785" y="177849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EVEA KÄIVITAS VÄIKEETTEVÕTJATE AHISTAMISLUGUDEST RÄÄKIMISE KAMPAANIA</a:t>
            </a:r>
            <a:endParaRPr lang="et-EE" b="1" dirty="0"/>
          </a:p>
          <a:p>
            <a:r>
              <a:rPr lang="en-US" dirty="0"/>
              <a:t>EVEA </a:t>
            </a:r>
            <a:r>
              <a:rPr lang="en-US" dirty="0" err="1"/>
              <a:t>kutsub</a:t>
            </a:r>
            <a:r>
              <a:rPr lang="en-US" dirty="0"/>
              <a:t> </a:t>
            </a:r>
            <a:r>
              <a:rPr lang="en-US" dirty="0" err="1"/>
              <a:t>üles</a:t>
            </a:r>
            <a:r>
              <a:rPr lang="en-US" dirty="0"/>
              <a:t> </a:t>
            </a:r>
            <a:r>
              <a:rPr lang="en-US" dirty="0" err="1"/>
              <a:t>ettevõtjaid</a:t>
            </a:r>
            <a:r>
              <a:rPr lang="en-US" dirty="0"/>
              <a:t> </a:t>
            </a:r>
            <a:r>
              <a:rPr lang="en-US" dirty="0" err="1"/>
              <a:t>rääkima</a:t>
            </a:r>
            <a:r>
              <a:rPr lang="en-US" dirty="0"/>
              <a:t> </a:t>
            </a:r>
            <a:r>
              <a:rPr lang="en-US" dirty="0" err="1"/>
              <a:t>olukordadest</a:t>
            </a:r>
            <a:r>
              <a:rPr lang="en-US" dirty="0"/>
              <a:t>, </a:t>
            </a:r>
            <a:r>
              <a:rPr lang="en-US" dirty="0" err="1"/>
              <a:t>mida</a:t>
            </a:r>
            <a:r>
              <a:rPr lang="en-US" dirty="0"/>
              <a:t> </a:t>
            </a:r>
            <a:r>
              <a:rPr lang="en-US" dirty="0" err="1"/>
              <a:t>võib</a:t>
            </a:r>
            <a:r>
              <a:rPr lang="en-US" dirty="0"/>
              <a:t> </a:t>
            </a:r>
            <a:r>
              <a:rPr lang="en-US" dirty="0" err="1"/>
              <a:t>pidada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ebaõiglaseks</a:t>
            </a:r>
            <a:r>
              <a:rPr lang="en-US" dirty="0"/>
              <a:t>, </a:t>
            </a:r>
            <a:r>
              <a:rPr lang="en-US" dirty="0" err="1"/>
              <a:t>jaburaks</a:t>
            </a:r>
            <a:r>
              <a:rPr lang="en-US" dirty="0"/>
              <a:t>, </a:t>
            </a:r>
            <a:r>
              <a:rPr lang="en-US" dirty="0" err="1"/>
              <a:t>raiskavaks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muul</a:t>
            </a:r>
            <a:r>
              <a:rPr lang="en-US" dirty="0"/>
              <a:t> </a:t>
            </a:r>
            <a:r>
              <a:rPr lang="en-US" dirty="0" err="1"/>
              <a:t>viisil</a:t>
            </a:r>
            <a:r>
              <a:rPr lang="en-US" dirty="0"/>
              <a:t> </a:t>
            </a:r>
            <a:r>
              <a:rPr lang="en-US" dirty="0" err="1"/>
              <a:t>väikeettevõtlust</a:t>
            </a:r>
            <a:r>
              <a:rPr lang="en-US" dirty="0"/>
              <a:t> </a:t>
            </a:r>
            <a:r>
              <a:rPr lang="en-US" dirty="0" err="1"/>
              <a:t>kahjustavaks</a:t>
            </a:r>
            <a:r>
              <a:rPr lang="et-EE" dirty="0"/>
              <a:t>.</a:t>
            </a:r>
          </a:p>
          <a:p>
            <a:r>
              <a:rPr lang="en-US" dirty="0"/>
              <a:t>EVEA </a:t>
            </a:r>
            <a:r>
              <a:rPr lang="en-US" dirty="0" err="1"/>
              <a:t>kogub</a:t>
            </a:r>
            <a:r>
              <a:rPr lang="en-US" dirty="0"/>
              <a:t> </a:t>
            </a:r>
            <a:r>
              <a:rPr lang="en-US" dirty="0" err="1"/>
              <a:t>lood</a:t>
            </a:r>
            <a:r>
              <a:rPr lang="en-US" dirty="0"/>
              <a:t> </a:t>
            </a:r>
            <a:r>
              <a:rPr lang="en-US" dirty="0" err="1"/>
              <a:t>kokku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edastab</a:t>
            </a:r>
            <a:r>
              <a:rPr lang="en-US" dirty="0"/>
              <a:t> need </a:t>
            </a:r>
            <a:r>
              <a:rPr lang="et-EE" dirty="0"/>
              <a:t>asjaomastele institutsioonidele </a:t>
            </a:r>
            <a:r>
              <a:rPr lang="en-US" dirty="0" err="1"/>
              <a:t>palvega</a:t>
            </a:r>
            <a:r>
              <a:rPr lang="en-US" dirty="0"/>
              <a:t> </a:t>
            </a:r>
            <a:r>
              <a:rPr lang="en-US" dirty="0" err="1"/>
              <a:t>pakkuda</a:t>
            </a:r>
            <a:r>
              <a:rPr lang="en-US" dirty="0"/>
              <a:t> </a:t>
            </a:r>
            <a:r>
              <a:rPr lang="en-US" dirty="0" err="1"/>
              <a:t>olukorra</a:t>
            </a:r>
            <a:r>
              <a:rPr lang="en-US" dirty="0"/>
              <a:t> </a:t>
            </a:r>
            <a:r>
              <a:rPr lang="en-US" dirty="0" err="1"/>
              <a:t>parandamiseks</a:t>
            </a:r>
            <a:r>
              <a:rPr lang="en-US" dirty="0"/>
              <a:t> </a:t>
            </a:r>
            <a:r>
              <a:rPr lang="en-US" dirty="0" err="1"/>
              <a:t>välja</a:t>
            </a:r>
            <a:r>
              <a:rPr lang="en-US" dirty="0"/>
              <a:t> </a:t>
            </a:r>
            <a:r>
              <a:rPr lang="en-US" dirty="0" err="1"/>
              <a:t>konkreetsed</a:t>
            </a:r>
            <a:r>
              <a:rPr lang="en-US" dirty="0"/>
              <a:t> </a:t>
            </a:r>
            <a:r>
              <a:rPr lang="en-US" dirty="0" err="1"/>
              <a:t>lahendused</a:t>
            </a:r>
            <a:r>
              <a:rPr lang="en-US" dirty="0"/>
              <a:t>.</a:t>
            </a:r>
            <a:endParaRPr lang="et-EE" dirty="0"/>
          </a:p>
          <a:p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lugudest</a:t>
            </a:r>
            <a:r>
              <a:rPr lang="en-US" dirty="0"/>
              <a:t> </a:t>
            </a:r>
            <a:r>
              <a:rPr lang="en-US" dirty="0" err="1"/>
              <a:t>saab</a:t>
            </a:r>
            <a:r>
              <a:rPr lang="en-US" dirty="0"/>
              <a:t> </a:t>
            </a:r>
            <a:r>
              <a:rPr lang="en-US" dirty="0" err="1"/>
              <a:t>kirjutada</a:t>
            </a:r>
            <a:r>
              <a:rPr lang="en-US" dirty="0"/>
              <a:t> </a:t>
            </a:r>
            <a:r>
              <a:rPr lang="et-EE" dirty="0"/>
              <a:t>EVEA’le</a:t>
            </a:r>
            <a:r>
              <a:rPr lang="en-US" dirty="0"/>
              <a:t> e-</a:t>
            </a:r>
            <a:r>
              <a:rPr lang="en-US" dirty="0" err="1"/>
              <a:t>postiga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evea@evea.ee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kodulehel</a:t>
            </a:r>
            <a:r>
              <a:rPr lang="en-US" dirty="0"/>
              <a:t>: </a:t>
            </a:r>
            <a:r>
              <a:rPr lang="en-US" u="sng" dirty="0">
                <a:hlinkClick r:id="rId3"/>
              </a:rPr>
              <a:t>https://evea.ee/smetoo/</a:t>
            </a:r>
            <a:endParaRPr lang="en-US" u="sng" dirty="0"/>
          </a:p>
          <a:p>
            <a:r>
              <a:rPr lang="en-US" u="sng" dirty="0" err="1"/>
              <a:t>Tänaseks</a:t>
            </a:r>
            <a:r>
              <a:rPr lang="en-US" u="sng" dirty="0"/>
              <a:t> </a:t>
            </a:r>
            <a:r>
              <a:rPr lang="en-US" u="sng" dirty="0" err="1"/>
              <a:t>laekunud</a:t>
            </a:r>
            <a:r>
              <a:rPr lang="en-US" u="sng" dirty="0"/>
              <a:t> </a:t>
            </a:r>
            <a:r>
              <a:rPr lang="en-US" u="sng" dirty="0" err="1"/>
              <a:t>ja</a:t>
            </a:r>
            <a:r>
              <a:rPr lang="en-US" u="sng" dirty="0"/>
              <a:t> </a:t>
            </a:r>
            <a:r>
              <a:rPr lang="en-US" u="sng" dirty="0" err="1"/>
              <a:t>avalikustatud</a:t>
            </a:r>
            <a:r>
              <a:rPr lang="en-US" u="sng" dirty="0"/>
              <a:t> </a:t>
            </a:r>
            <a:r>
              <a:rPr lang="en-US" u="sng" dirty="0" err="1"/>
              <a:t>lugudega</a:t>
            </a:r>
            <a:r>
              <a:rPr lang="en-US" u="sng" dirty="0"/>
              <a:t> </a:t>
            </a:r>
            <a:r>
              <a:rPr lang="en-US" u="sng" dirty="0" err="1"/>
              <a:t>saab</a:t>
            </a:r>
            <a:r>
              <a:rPr lang="en-US" u="sng" dirty="0"/>
              <a:t> </a:t>
            </a:r>
            <a:r>
              <a:rPr lang="en-US" u="sng" dirty="0" err="1"/>
              <a:t>tutvuda</a:t>
            </a:r>
            <a:r>
              <a:rPr lang="en-US" u="sng" dirty="0"/>
              <a:t> </a:t>
            </a:r>
            <a:r>
              <a:rPr lang="en-US" u="sng" dirty="0" err="1"/>
              <a:t>kodulehel</a:t>
            </a:r>
            <a:r>
              <a:rPr lang="en-US" u="sng" dirty="0"/>
              <a:t> </a:t>
            </a:r>
            <a:r>
              <a:rPr lang="en-US" u="sng" dirty="0">
                <a:hlinkClick r:id="rId4"/>
              </a:rPr>
              <a:t>https://evea.ee</a:t>
            </a:r>
            <a:r>
              <a:rPr lang="en-US" u="sng" dirty="0"/>
              <a:t>  </a:t>
            </a:r>
            <a:r>
              <a:rPr lang="en-US" u="sng" dirty="0" err="1"/>
              <a:t>või</a:t>
            </a:r>
            <a:r>
              <a:rPr lang="en-US" u="sng" dirty="0"/>
              <a:t> FB-s </a:t>
            </a:r>
            <a:r>
              <a:rPr lang="en-US" u="sng" dirty="0">
                <a:hlinkClick r:id="rId5"/>
              </a:rPr>
              <a:t>https://www.facebook.com/evea.ee/</a:t>
            </a:r>
            <a:r>
              <a:rPr lang="en-US" u="sng" dirty="0"/>
              <a:t> </a:t>
            </a:r>
            <a:endParaRPr lang="et-EE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49352" y="5665510"/>
            <a:ext cx="2444685" cy="82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593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09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t-EE" b="1" dirty="0">
                <a:solidFill>
                  <a:schemeClr val="accent2"/>
                </a:solidFill>
              </a:rPr>
              <a:t>Töö liikmetega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b="1" dirty="0"/>
              <a:t>2017.a. - </a:t>
            </a:r>
            <a:r>
              <a:rPr lang="et-EE" dirty="0"/>
              <a:t>  </a:t>
            </a:r>
            <a:r>
              <a:rPr lang="et-EE" b="1" dirty="0"/>
              <a:t>10 uut liiget  </a:t>
            </a:r>
          </a:p>
          <a:p>
            <a:r>
              <a:rPr lang="et-EE" b="1" dirty="0"/>
              <a:t>2018. a  - 71 uut liiget, </a:t>
            </a:r>
            <a:r>
              <a:rPr lang="et-EE" dirty="0"/>
              <a:t>lisaks kogutud 25% pikaajalisest liikmemaksuvõlast  </a:t>
            </a:r>
          </a:p>
          <a:p>
            <a:r>
              <a:rPr lang="en-GB" b="1" dirty="0" err="1"/>
              <a:t>Lahkunud</a:t>
            </a:r>
            <a:r>
              <a:rPr lang="et-EE" b="1" dirty="0"/>
              <a:t> 2018. a.  - 36 liiget </a:t>
            </a:r>
            <a:r>
              <a:rPr lang="et-EE" dirty="0"/>
              <a:t>(erinevad põhjused, </a:t>
            </a:r>
            <a:r>
              <a:rPr lang="et-EE" dirty="0" err="1"/>
              <a:t>m.h</a:t>
            </a:r>
            <a:r>
              <a:rPr lang="et-EE" dirty="0"/>
              <a:t>. tegevuse lõpetamine)</a:t>
            </a:r>
          </a:p>
          <a:p>
            <a:r>
              <a:rPr lang="et-EE" b="1" dirty="0"/>
              <a:t>Välja arvatud </a:t>
            </a:r>
            <a:r>
              <a:rPr lang="et-EE" dirty="0"/>
              <a:t>pikaajalise liikmemaksuvõlaga seoses:  </a:t>
            </a:r>
            <a:r>
              <a:rPr lang="et-EE" b="1" dirty="0"/>
              <a:t>21 liiget</a:t>
            </a:r>
          </a:p>
          <a:p>
            <a:r>
              <a:rPr lang="et-EE" b="1" dirty="0"/>
              <a:t>2018.a. liikmeskonna „netokasv“: 14</a:t>
            </a:r>
            <a:r>
              <a:rPr lang="en-GB" b="1" dirty="0"/>
              <a:t> (37)</a:t>
            </a:r>
            <a:endParaRPr lang="et-EE" b="1" dirty="0"/>
          </a:p>
          <a:p>
            <a:r>
              <a:rPr lang="et-EE" b="1" dirty="0"/>
              <a:t>Liikmeskond kokku </a:t>
            </a:r>
            <a:r>
              <a:rPr lang="et-EE" dirty="0"/>
              <a:t>(koos kollektiivliikmete liikmetega) </a:t>
            </a:r>
            <a:r>
              <a:rPr lang="et-EE" b="1" dirty="0"/>
              <a:t>- ca. 1000 </a:t>
            </a:r>
            <a:r>
              <a:rPr lang="et-EE" dirty="0"/>
              <a:t> </a:t>
            </a:r>
            <a:endParaRPr lang="en-GB" dirty="0"/>
          </a:p>
          <a:p>
            <a:r>
              <a:rPr lang="en-GB" b="1" dirty="0" err="1"/>
              <a:t>Suhtlus</a:t>
            </a:r>
            <a:r>
              <a:rPr lang="en-GB" b="1" dirty="0"/>
              <a:t> </a:t>
            </a:r>
            <a:r>
              <a:rPr lang="et-EE" b="1" dirty="0"/>
              <a:t>liikmetega</a:t>
            </a:r>
            <a:r>
              <a:rPr lang="en-GB" b="1" dirty="0"/>
              <a:t>  </a:t>
            </a:r>
            <a:r>
              <a:rPr lang="en-GB" dirty="0"/>
              <a:t>- </a:t>
            </a:r>
            <a:r>
              <a:rPr lang="en-GB" dirty="0" err="1"/>
              <a:t>meilid</a:t>
            </a:r>
            <a:r>
              <a:rPr lang="en-GB" dirty="0"/>
              <a:t>, </a:t>
            </a:r>
            <a:r>
              <a:rPr lang="et-EE" dirty="0"/>
              <a:t> EVEA FB </a:t>
            </a:r>
            <a:r>
              <a:rPr lang="en-GB" dirty="0" err="1"/>
              <a:t>konto</a:t>
            </a:r>
            <a:r>
              <a:rPr lang="et-EE" dirty="0"/>
              <a:t>, </a:t>
            </a:r>
            <a:r>
              <a:rPr lang="en-GB" dirty="0" err="1"/>
              <a:t>koduleht</a:t>
            </a:r>
            <a:r>
              <a:rPr lang="en-GB" dirty="0"/>
              <a:t>, </a:t>
            </a:r>
            <a:r>
              <a:rPr lang="en-GB" dirty="0" err="1"/>
              <a:t>kohtumised</a:t>
            </a:r>
            <a:r>
              <a:rPr lang="en-GB" dirty="0"/>
              <a:t>, </a:t>
            </a:r>
            <a:r>
              <a:rPr lang="en-GB" dirty="0" err="1"/>
              <a:t>üritused</a:t>
            </a:r>
            <a:r>
              <a:rPr lang="en-GB" dirty="0"/>
              <a:t> (</a:t>
            </a:r>
            <a:r>
              <a:rPr lang="en-GB" dirty="0" err="1"/>
              <a:t>sh</a:t>
            </a:r>
            <a:r>
              <a:rPr lang="en-GB" dirty="0"/>
              <a:t> </a:t>
            </a:r>
            <a:r>
              <a:rPr lang="en-GB" dirty="0" err="1"/>
              <a:t>koolitused</a:t>
            </a:r>
            <a:r>
              <a:rPr lang="en-GB" dirty="0"/>
              <a:t>, </a:t>
            </a:r>
            <a:r>
              <a:rPr lang="en-GB" dirty="0" err="1"/>
              <a:t>seminarid</a:t>
            </a:r>
            <a:r>
              <a:rPr lang="en-GB" dirty="0"/>
              <a:t>), </a:t>
            </a:r>
            <a:r>
              <a:rPr lang="en-GB" dirty="0" err="1"/>
              <a:t>gallupid</a:t>
            </a:r>
            <a:r>
              <a:rPr lang="en-GB" dirty="0"/>
              <a:t>, </a:t>
            </a:r>
            <a:r>
              <a:rPr lang="en-GB" dirty="0" err="1"/>
              <a:t>päringud</a:t>
            </a:r>
            <a:r>
              <a:rPr lang="en-GB" dirty="0"/>
              <a:t>, </a:t>
            </a:r>
            <a:r>
              <a:rPr lang="en-GB" dirty="0" err="1"/>
              <a:t>kaasamine</a:t>
            </a:r>
            <a:r>
              <a:rPr lang="en-GB" dirty="0"/>
              <a:t>,  </a:t>
            </a:r>
            <a:r>
              <a:rPr lang="en-GB" dirty="0" err="1"/>
              <a:t>suhltus</a:t>
            </a:r>
            <a:r>
              <a:rPr lang="en-GB" dirty="0"/>
              <a:t> </a:t>
            </a:r>
            <a:r>
              <a:rPr lang="en-GB" dirty="0" err="1"/>
              <a:t>telefonitsi</a:t>
            </a:r>
            <a:r>
              <a:rPr lang="et-EE" dirty="0"/>
              <a:t>.</a:t>
            </a:r>
          </a:p>
          <a:p>
            <a:r>
              <a:rPr lang="et-EE" dirty="0"/>
              <a:t>Käimas liikmete </a:t>
            </a:r>
            <a:r>
              <a:rPr lang="et-EE" dirty="0" err="1"/>
              <a:t>ülehelistamine</a:t>
            </a:r>
            <a:r>
              <a:rPr lang="et-EE" dirty="0"/>
              <a:t> ja </a:t>
            </a:r>
            <a:r>
              <a:rPr lang="et-EE" b="1" dirty="0"/>
              <a:t>andmebaasi uuendamine</a:t>
            </a:r>
            <a:r>
              <a:rPr lang="et-EE" dirty="0"/>
              <a:t>.</a:t>
            </a:r>
            <a:endParaRPr lang="en-GB" dirty="0"/>
          </a:p>
          <a:p>
            <a:r>
              <a:rPr lang="et-EE" b="1" dirty="0"/>
              <a:t>Uuendatud t</a:t>
            </a:r>
            <a:r>
              <a:rPr lang="en-GB" b="1" dirty="0" err="1"/>
              <a:t>eenused</a:t>
            </a:r>
            <a:r>
              <a:rPr lang="et-EE" dirty="0"/>
              <a:t>: õigusabi, finantsnõustamine.</a:t>
            </a:r>
          </a:p>
          <a:p>
            <a:r>
              <a:rPr lang="en-GB" dirty="0"/>
              <a:t> </a:t>
            </a:r>
            <a:r>
              <a:rPr lang="et-EE" dirty="0"/>
              <a:t>Teenused läbi mahuefekti (parimad hinnad ja tingimused) – hotellid, lennud, autorent, kütus, kontoritarbed…</a:t>
            </a:r>
          </a:p>
          <a:p>
            <a:endParaRPr lang="en-GB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98203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456"/>
            <a:ext cx="10515600" cy="1558924"/>
          </a:xfrm>
        </p:spPr>
        <p:txBody>
          <a:bodyPr>
            <a:normAutofit/>
          </a:bodyPr>
          <a:lstStyle/>
          <a:p>
            <a:pPr algn="ctr"/>
            <a:r>
              <a:rPr lang="et-EE" b="1" dirty="0">
                <a:solidFill>
                  <a:schemeClr val="accent2"/>
                </a:solidFill>
              </a:rPr>
              <a:t>Töö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avalikkusega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t-EE" b="1" dirty="0">
                <a:solidFill>
                  <a:schemeClr val="accent2"/>
                </a:solidFill>
              </a:rPr>
              <a:t>ja meediaga erinevate kanalite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kaudu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sz="2800" dirty="0"/>
              <a:t>(</a:t>
            </a:r>
            <a:r>
              <a:rPr lang="et-EE" sz="2800" dirty="0"/>
              <a:t>alates 12.06.2018)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8380"/>
            <a:ext cx="10515600" cy="4930533"/>
          </a:xfrm>
        </p:spPr>
        <p:txBody>
          <a:bodyPr>
            <a:noAutofit/>
          </a:bodyPr>
          <a:lstStyle/>
          <a:p>
            <a:r>
              <a:rPr lang="en-GB" sz="2000" b="1" u="sng" dirty="0" err="1"/>
              <a:t>Pressiteated</a:t>
            </a:r>
            <a:r>
              <a:rPr lang="en-GB" sz="2000" dirty="0"/>
              <a:t>: </a:t>
            </a:r>
            <a:r>
              <a:rPr lang="et-EE" sz="2000" dirty="0"/>
              <a:t>15</a:t>
            </a:r>
            <a:endParaRPr lang="en-GB" sz="2000" dirty="0"/>
          </a:p>
          <a:p>
            <a:r>
              <a:rPr lang="en-GB" sz="2000" b="1" u="sng" dirty="0" err="1"/>
              <a:t>Arvamused</a:t>
            </a:r>
            <a:r>
              <a:rPr lang="en-GB" sz="2000" dirty="0"/>
              <a:t>: 13 (sh. </a:t>
            </a:r>
            <a:r>
              <a:rPr lang="et-EE" sz="2000" dirty="0"/>
              <a:t>5 arvamuslugu meedias, 8 arvamust Riigikogule ja/või ministeeriumitele</a:t>
            </a:r>
            <a:r>
              <a:rPr lang="en-GB" sz="2000" dirty="0"/>
              <a:t>)</a:t>
            </a:r>
          </a:p>
          <a:p>
            <a:r>
              <a:rPr lang="en-GB" sz="2000" b="1" u="sng" dirty="0"/>
              <a:t>#</a:t>
            </a:r>
            <a:r>
              <a:rPr lang="en-GB" sz="2000" b="1" u="sng" dirty="0" err="1"/>
              <a:t>SMEtoo</a:t>
            </a:r>
            <a:r>
              <a:rPr lang="en-GB" sz="2000" dirty="0"/>
              <a:t> </a:t>
            </a:r>
            <a:r>
              <a:rPr lang="et-EE" sz="2000" dirty="0"/>
              <a:t>lugusid </a:t>
            </a:r>
            <a:r>
              <a:rPr lang="en-GB" sz="2000" dirty="0" err="1"/>
              <a:t>laekunud</a:t>
            </a:r>
            <a:r>
              <a:rPr lang="en-GB" sz="2000" dirty="0"/>
              <a:t>: </a:t>
            </a:r>
            <a:r>
              <a:rPr lang="et-EE" sz="2000" dirty="0"/>
              <a:t>34, neist ilmunud kodulehel ja FB-s 20</a:t>
            </a:r>
          </a:p>
          <a:p>
            <a:r>
              <a:rPr lang="et-EE" sz="2000" b="1" dirty="0"/>
              <a:t>Kajastus meediaväljaannetes</a:t>
            </a:r>
            <a:r>
              <a:rPr lang="en-GB" sz="2000" b="1" dirty="0"/>
              <a:t> (59):</a:t>
            </a:r>
            <a:endParaRPr lang="et-EE" sz="2000" b="1" dirty="0"/>
          </a:p>
          <a:p>
            <a:pPr marL="0" indent="0">
              <a:buNone/>
            </a:pPr>
            <a:r>
              <a:rPr lang="et-EE" sz="2000" dirty="0"/>
              <a:t>	Ärileht</a:t>
            </a:r>
            <a:r>
              <a:rPr lang="en-GB" sz="2000" dirty="0"/>
              <a:t> (</a:t>
            </a:r>
            <a:r>
              <a:rPr lang="en-GB" sz="2000" dirty="0" err="1"/>
              <a:t>Delfi</a:t>
            </a:r>
            <a:r>
              <a:rPr lang="en-GB" sz="2000" dirty="0"/>
              <a:t>)</a:t>
            </a:r>
            <a:r>
              <a:rPr lang="et-EE" sz="2000" dirty="0"/>
              <a:t>: 11 lugu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	</a:t>
            </a:r>
            <a:r>
              <a:rPr lang="en-GB" sz="2000" dirty="0" err="1"/>
              <a:t>Eesti</a:t>
            </a:r>
            <a:r>
              <a:rPr lang="en-GB" sz="2000" dirty="0"/>
              <a:t> </a:t>
            </a:r>
            <a:r>
              <a:rPr lang="en-GB" sz="2000" dirty="0" err="1"/>
              <a:t>Päevaleht</a:t>
            </a:r>
            <a:r>
              <a:rPr lang="en-GB" sz="2000" dirty="0"/>
              <a:t> 3 </a:t>
            </a:r>
            <a:r>
              <a:rPr lang="en-GB" sz="2000" dirty="0" err="1"/>
              <a:t>lugu</a:t>
            </a:r>
            <a:endParaRPr lang="et-EE" sz="2000" dirty="0"/>
          </a:p>
          <a:p>
            <a:pPr marL="0" indent="0">
              <a:buNone/>
            </a:pPr>
            <a:r>
              <a:rPr lang="et-EE" sz="2000" dirty="0"/>
              <a:t>	Postimees: 9 lugu</a:t>
            </a:r>
          </a:p>
          <a:p>
            <a:pPr marL="0" indent="0">
              <a:buNone/>
            </a:pPr>
            <a:r>
              <a:rPr lang="et-EE" sz="2000" dirty="0"/>
              <a:t>	Pärnu Postimees: 1 lugu</a:t>
            </a:r>
          </a:p>
          <a:p>
            <a:pPr marL="0" indent="0">
              <a:buNone/>
            </a:pPr>
            <a:r>
              <a:rPr lang="et-EE" sz="2000" dirty="0"/>
              <a:t>	Äripäev: 11 lugu</a:t>
            </a:r>
          </a:p>
          <a:p>
            <a:pPr marL="0" indent="0">
              <a:buNone/>
            </a:pPr>
            <a:r>
              <a:rPr lang="et-EE" sz="2000" dirty="0"/>
              <a:t>	</a:t>
            </a:r>
            <a:r>
              <a:rPr lang="az-Cyrl-AZ" sz="2000" dirty="0"/>
              <a:t>Деловые Ведомости</a:t>
            </a:r>
            <a:r>
              <a:rPr lang="et-EE" sz="2000" dirty="0"/>
              <a:t>: 5 lugu</a:t>
            </a:r>
          </a:p>
          <a:p>
            <a:pPr marL="0" indent="0">
              <a:buNone/>
            </a:pPr>
            <a:r>
              <a:rPr lang="et-EE" sz="2000" dirty="0"/>
              <a:t>	Õhtuleht: 2 lugu</a:t>
            </a:r>
          </a:p>
          <a:p>
            <a:pPr marL="0" indent="0">
              <a:buNone/>
            </a:pPr>
            <a:r>
              <a:rPr lang="et-EE" sz="2000" dirty="0"/>
              <a:t>	Pealinn ja </a:t>
            </a:r>
            <a:r>
              <a:rPr lang="et-EE" sz="2000" dirty="0" err="1"/>
              <a:t>Stolitsa</a:t>
            </a:r>
            <a:r>
              <a:rPr lang="et-EE" sz="2000" dirty="0"/>
              <a:t>: 5 lugu</a:t>
            </a:r>
          </a:p>
          <a:p>
            <a:pPr marL="0" indent="0">
              <a:buNone/>
            </a:pPr>
            <a:r>
              <a:rPr lang="et-EE" sz="2000" dirty="0"/>
              <a:t>	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352" y="5665510"/>
            <a:ext cx="2444685" cy="82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5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27BA040-5AFB-4BAD-A871-F76062E84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solidFill>
                  <a:schemeClr val="accent2"/>
                </a:solidFill>
              </a:rPr>
              <a:t>Suhtlus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avalikkusega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t-EE" b="1" dirty="0">
                <a:solidFill>
                  <a:schemeClr val="accent2"/>
                </a:solidFill>
              </a:rPr>
              <a:t>erinevate kanalite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kaudu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sz="2800" dirty="0"/>
              <a:t>(</a:t>
            </a:r>
            <a:r>
              <a:rPr lang="et-EE" sz="2800" dirty="0"/>
              <a:t>alates 12.06.2018)</a:t>
            </a: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954BE55-BF29-44F9-A4F9-014E6D5C4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/>
              <a:t>	</a:t>
            </a:r>
            <a:r>
              <a:rPr lang="et-EE" sz="2400" dirty="0"/>
              <a:t>Hiiu Leht: 1 lugu</a:t>
            </a:r>
          </a:p>
          <a:p>
            <a:pPr marL="0" indent="0">
              <a:buNone/>
            </a:pPr>
            <a:r>
              <a:rPr lang="et-EE" sz="2400" dirty="0"/>
              <a:t>	err.ee: 2 lugu</a:t>
            </a:r>
          </a:p>
          <a:p>
            <a:pPr marL="0" indent="0">
              <a:buNone/>
            </a:pPr>
            <a:r>
              <a:rPr lang="et-EE" sz="2400" dirty="0"/>
              <a:t>	ETV ja ETV+: 3 lugu</a:t>
            </a:r>
          </a:p>
          <a:p>
            <a:pPr marL="0" indent="0">
              <a:buNone/>
            </a:pPr>
            <a:r>
              <a:rPr lang="et-EE" sz="2400" dirty="0"/>
              <a:t>	Delfi TV: 1 lug</a:t>
            </a:r>
            <a:r>
              <a:rPr lang="en-GB" sz="2400" dirty="0"/>
              <a:t>u</a:t>
            </a:r>
            <a:endParaRPr lang="et-EE" sz="2400" dirty="0"/>
          </a:p>
          <a:p>
            <a:pPr marL="0" indent="0">
              <a:buNone/>
            </a:pPr>
            <a:r>
              <a:rPr lang="et-EE" sz="2400" dirty="0"/>
              <a:t>	Postimees TV: 1 lugu</a:t>
            </a:r>
          </a:p>
          <a:p>
            <a:pPr marL="0" indent="0">
              <a:buNone/>
            </a:pPr>
            <a:r>
              <a:rPr lang="et-EE" sz="2400" dirty="0"/>
              <a:t>	Kuku Raadio: 1 lugu (Heiki Rits)</a:t>
            </a:r>
          </a:p>
          <a:p>
            <a:pPr marL="0" indent="0">
              <a:buNone/>
            </a:pPr>
            <a:r>
              <a:rPr lang="et-EE" sz="2400" dirty="0"/>
              <a:t>	Vikerraadio: 1 lugu (Marina Kaas)</a:t>
            </a:r>
          </a:p>
          <a:p>
            <a:pPr marL="0" indent="0">
              <a:buNone/>
            </a:pPr>
            <a:r>
              <a:rPr lang="et-EE" sz="2400" dirty="0"/>
              <a:t>	Äripäeva raadio: 2 lugu (Heiki Rits, Kristjan Oad)</a:t>
            </a:r>
            <a:endParaRPr lang="en-GB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352" y="5665510"/>
            <a:ext cx="2444685" cy="82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342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4206"/>
            <a:ext cx="10515600" cy="1046375"/>
          </a:xfrm>
        </p:spPr>
        <p:txBody>
          <a:bodyPr/>
          <a:lstStyle/>
          <a:p>
            <a:pPr algn="ctr"/>
            <a:r>
              <a:rPr lang="et-EE" b="1" dirty="0" err="1">
                <a:solidFill>
                  <a:schemeClr val="accent2"/>
                </a:solidFill>
              </a:rPr>
              <a:t>Lähie</a:t>
            </a:r>
            <a:r>
              <a:rPr lang="en-GB" b="1" dirty="0" err="1">
                <a:solidFill>
                  <a:schemeClr val="accent2"/>
                </a:solidFill>
              </a:rPr>
              <a:t>esmärk</a:t>
            </a:r>
            <a:r>
              <a:rPr lang="en-GB" b="1" dirty="0">
                <a:solidFill>
                  <a:schemeClr val="accent2"/>
                </a:solidFill>
              </a:rPr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4276"/>
            <a:ext cx="10515600" cy="460268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 err="1"/>
              <a:t>Liikmete</a:t>
            </a:r>
            <a:r>
              <a:rPr lang="en-GB" dirty="0"/>
              <a:t> </a:t>
            </a:r>
            <a:r>
              <a:rPr lang="en-GB" dirty="0" err="1"/>
              <a:t>arvu</a:t>
            </a:r>
            <a:r>
              <a:rPr lang="en-GB" dirty="0"/>
              <a:t> </a:t>
            </a:r>
            <a:r>
              <a:rPr lang="en-GB" dirty="0" err="1"/>
              <a:t>kasvatamine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koos</a:t>
            </a:r>
            <a:r>
              <a:rPr lang="en-GB" dirty="0"/>
              <a:t> </a:t>
            </a:r>
            <a:r>
              <a:rPr lang="en-GB" dirty="0" err="1"/>
              <a:t>parima</a:t>
            </a:r>
            <a:r>
              <a:rPr lang="en-GB" dirty="0"/>
              <a:t> </a:t>
            </a:r>
            <a:r>
              <a:rPr lang="en-GB" dirty="0" err="1"/>
              <a:t>ettevõtluskeskkonna</a:t>
            </a:r>
            <a:r>
              <a:rPr lang="en-GB" dirty="0"/>
              <a:t> </a:t>
            </a:r>
            <a:r>
              <a:rPr lang="en-GB" dirty="0" err="1"/>
              <a:t>loomine</a:t>
            </a:r>
            <a:r>
              <a:rPr lang="en-GB" dirty="0"/>
              <a:t>.</a:t>
            </a:r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OOTAME KÕIKIDE PANUST (</a:t>
            </a:r>
            <a:r>
              <a:rPr lang="en-GB" dirty="0" err="1"/>
              <a:t>ettepanekud</a:t>
            </a:r>
            <a:r>
              <a:rPr lang="en-GB" dirty="0"/>
              <a:t>, </a:t>
            </a:r>
            <a:r>
              <a:rPr lang="en-GB" dirty="0" err="1"/>
              <a:t>koostöö</a:t>
            </a:r>
            <a:r>
              <a:rPr lang="en-GB" dirty="0"/>
              <a:t>, </a:t>
            </a:r>
            <a:r>
              <a:rPr lang="en-GB" dirty="0" err="1"/>
              <a:t>kriitika</a:t>
            </a:r>
            <a:r>
              <a:rPr lang="en-GB" dirty="0"/>
              <a:t>, </a:t>
            </a:r>
            <a:r>
              <a:rPr lang="en-GB" dirty="0" err="1"/>
              <a:t>kiitus</a:t>
            </a:r>
            <a:r>
              <a:rPr lang="en-GB" dirty="0"/>
              <a:t>)!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630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212" y="195442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u="sng" dirty="0" err="1">
                <a:solidFill>
                  <a:schemeClr val="accent2"/>
                </a:solidFill>
              </a:rPr>
              <a:t>VKEde</a:t>
            </a:r>
            <a:r>
              <a:rPr lang="en-GB" sz="3600" b="1" u="sng" dirty="0">
                <a:solidFill>
                  <a:schemeClr val="accent2"/>
                </a:solidFill>
              </a:rPr>
              <a:t> </a:t>
            </a:r>
            <a:r>
              <a:rPr lang="en-GB" sz="3600" b="1" u="sng" dirty="0" err="1">
                <a:solidFill>
                  <a:schemeClr val="accent2"/>
                </a:solidFill>
              </a:rPr>
              <a:t>potentsiaal</a:t>
            </a:r>
            <a:r>
              <a:rPr lang="en-GB" sz="3600" b="1" u="sng" dirty="0">
                <a:solidFill>
                  <a:schemeClr val="accent2"/>
                </a:solidFill>
              </a:rPr>
              <a:t> – </a:t>
            </a:r>
            <a:r>
              <a:rPr lang="en-GB" sz="3600" b="1" u="sng" dirty="0" err="1">
                <a:solidFill>
                  <a:schemeClr val="accent2"/>
                </a:solidFill>
              </a:rPr>
              <a:t>meeldetuletuseks</a:t>
            </a:r>
            <a:r>
              <a:rPr lang="en-GB" sz="3600" b="1" u="sng" dirty="0">
                <a:solidFill>
                  <a:schemeClr val="accent2"/>
                </a:solidFill>
              </a:rPr>
              <a:t> </a:t>
            </a:r>
            <a:r>
              <a:rPr lang="en-GB" sz="3600" b="1" u="sng" dirty="0" err="1">
                <a:solidFill>
                  <a:schemeClr val="accent2"/>
                </a:solidFill>
              </a:rPr>
              <a:t>ja</a:t>
            </a:r>
            <a:r>
              <a:rPr lang="en-GB" sz="3600" b="1" u="sng" dirty="0">
                <a:solidFill>
                  <a:schemeClr val="accent2"/>
                </a:solidFill>
              </a:rPr>
              <a:t> </a:t>
            </a:r>
            <a:r>
              <a:rPr lang="en-GB" sz="3600" b="1" u="sng" dirty="0" err="1">
                <a:solidFill>
                  <a:schemeClr val="accent2"/>
                </a:solidFill>
              </a:rPr>
              <a:t>julgustuseks</a:t>
            </a:r>
            <a:endParaRPr lang="en-GB" sz="3600" b="1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0837"/>
            <a:ext cx="10515600" cy="4402318"/>
          </a:xfrm>
        </p:spPr>
        <p:txBody>
          <a:bodyPr>
            <a:normAutofit/>
          </a:bodyPr>
          <a:lstStyle/>
          <a:p>
            <a:pPr>
              <a:buClr>
                <a:srgbClr val="011993"/>
              </a:buClr>
              <a:defRPr sz="4800">
                <a:solidFill>
                  <a:srgbClr val="FF6319"/>
                </a:solidFill>
              </a:defRPr>
            </a:pP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84%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erasektori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investeeringutest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teevad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väike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ja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keskmise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suurusega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ettevõtjad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(VKE-d),</a:t>
            </a:r>
          </a:p>
          <a:p>
            <a:pPr>
              <a:buClr>
                <a:srgbClr val="011993"/>
              </a:buClr>
              <a:defRPr sz="4800">
                <a:solidFill>
                  <a:srgbClr val="FF6319"/>
                </a:solidFill>
              </a:defRPr>
            </a:pP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80%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ettevõtlussektori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tööhõivest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annavad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VKE-d,</a:t>
            </a:r>
          </a:p>
          <a:p>
            <a:pPr>
              <a:buClr>
                <a:srgbClr val="011993"/>
              </a:buClr>
              <a:defRPr sz="4800">
                <a:solidFill>
                  <a:srgbClr val="FF6319"/>
                </a:solidFill>
              </a:defRPr>
            </a:pP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78%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ekspordist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annavad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VKE-d,</a:t>
            </a:r>
          </a:p>
          <a:p>
            <a:pPr>
              <a:buClr>
                <a:srgbClr val="011993"/>
              </a:buClr>
              <a:defRPr sz="4800">
                <a:solidFill>
                  <a:srgbClr val="FF6319"/>
                </a:solidFill>
              </a:defRPr>
            </a:pP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78%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ettevõtlussektori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müügitulust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annavad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VKE-d,</a:t>
            </a:r>
          </a:p>
          <a:p>
            <a:pPr>
              <a:buClr>
                <a:srgbClr val="011993"/>
              </a:buClr>
              <a:defRPr sz="4800">
                <a:solidFill>
                  <a:srgbClr val="FF6319"/>
                </a:solidFill>
              </a:defRPr>
            </a:pP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76%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ettevõtlussektori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sotsiaalmaksu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laekumistest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tuleb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VKE-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delt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>
              <a:buClr>
                <a:srgbClr val="011993"/>
              </a:buClr>
              <a:defRPr sz="4800">
                <a:solidFill>
                  <a:srgbClr val="FF6319"/>
                </a:solidFill>
              </a:defRPr>
            </a:pP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75%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ettevõtte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tulumaksu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laekumistest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tuleb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VKE-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delt</a:t>
            </a:r>
            <a:endParaRPr lang="en-GB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rgbClr val="011993"/>
              </a:buClr>
              <a:defRPr sz="4800">
                <a:solidFill>
                  <a:srgbClr val="FF6319"/>
                </a:solidFill>
              </a:defRPr>
            </a:pPr>
            <a:r>
              <a:rPr lang="en-GB" sz="2400" u="sng" dirty="0">
                <a:solidFill>
                  <a:srgbClr val="FF0000"/>
                </a:solidFill>
              </a:rPr>
              <a:t>93,94% </a:t>
            </a:r>
            <a:r>
              <a:rPr lang="en-GB" sz="2400" u="sng" dirty="0" err="1">
                <a:solidFill>
                  <a:srgbClr val="FF0000"/>
                </a:solidFill>
              </a:rPr>
              <a:t>väikeettevõtted</a:t>
            </a:r>
            <a:r>
              <a:rPr lang="en-GB" sz="2400" u="sng" dirty="0">
                <a:solidFill>
                  <a:srgbClr val="FF0000"/>
                </a:solidFill>
              </a:rPr>
              <a:t> (</a:t>
            </a:r>
            <a:r>
              <a:rPr lang="en-GB" sz="2400" u="sng" dirty="0" err="1">
                <a:solidFill>
                  <a:srgbClr val="FF0000"/>
                </a:solidFill>
              </a:rPr>
              <a:t>kuni</a:t>
            </a:r>
            <a:r>
              <a:rPr lang="en-GB" sz="2400" u="sng" dirty="0">
                <a:solidFill>
                  <a:srgbClr val="FF0000"/>
                </a:solidFill>
              </a:rPr>
              <a:t> 10 </a:t>
            </a:r>
            <a:r>
              <a:rPr lang="en-GB" sz="2400" u="sng" dirty="0" err="1">
                <a:solidFill>
                  <a:srgbClr val="FF0000"/>
                </a:solidFill>
              </a:rPr>
              <a:t>töötajaga</a:t>
            </a:r>
            <a:r>
              <a:rPr lang="en-GB" sz="2400" u="sng" dirty="0">
                <a:solidFill>
                  <a:srgbClr val="FF0000"/>
                </a:solidFill>
              </a:rPr>
              <a:t>)</a:t>
            </a:r>
          </a:p>
          <a:p>
            <a:pPr>
              <a:buClr>
                <a:srgbClr val="011993"/>
              </a:buClr>
              <a:defRPr sz="4800">
                <a:solidFill>
                  <a:srgbClr val="FF6319"/>
                </a:solidFill>
              </a:defRPr>
            </a:pPr>
            <a:r>
              <a:rPr lang="en-GB" sz="2400" u="sng" dirty="0">
                <a:solidFill>
                  <a:srgbClr val="FF0000"/>
                </a:solidFill>
              </a:rPr>
              <a:t>99,85% </a:t>
            </a:r>
            <a:r>
              <a:rPr lang="en-GB" sz="2400" u="sng" dirty="0" err="1">
                <a:solidFill>
                  <a:srgbClr val="FF0000"/>
                </a:solidFill>
              </a:rPr>
              <a:t>väike</a:t>
            </a:r>
            <a:r>
              <a:rPr lang="en-GB" sz="2400" u="sng" dirty="0">
                <a:solidFill>
                  <a:srgbClr val="FF0000"/>
                </a:solidFill>
              </a:rPr>
              <a:t> </a:t>
            </a:r>
            <a:r>
              <a:rPr lang="en-GB" sz="2400" u="sng" dirty="0" err="1">
                <a:solidFill>
                  <a:srgbClr val="FF0000"/>
                </a:solidFill>
              </a:rPr>
              <a:t>ja</a:t>
            </a:r>
            <a:r>
              <a:rPr lang="en-GB" sz="2400" u="sng" dirty="0">
                <a:solidFill>
                  <a:srgbClr val="FF0000"/>
                </a:solidFill>
              </a:rPr>
              <a:t> </a:t>
            </a:r>
            <a:r>
              <a:rPr lang="en-GB" sz="2400" u="sng" dirty="0" err="1">
                <a:solidFill>
                  <a:srgbClr val="FF0000"/>
                </a:solidFill>
              </a:rPr>
              <a:t>keskmise</a:t>
            </a:r>
            <a:r>
              <a:rPr lang="en-GB" sz="2400" u="sng" dirty="0">
                <a:solidFill>
                  <a:srgbClr val="FF0000"/>
                </a:solidFill>
              </a:rPr>
              <a:t> </a:t>
            </a:r>
            <a:r>
              <a:rPr lang="en-GB" sz="2400" u="sng" dirty="0" err="1">
                <a:solidFill>
                  <a:srgbClr val="FF0000"/>
                </a:solidFill>
              </a:rPr>
              <a:t>suurusega</a:t>
            </a:r>
            <a:r>
              <a:rPr lang="en-GB" sz="2400" u="sng" dirty="0">
                <a:solidFill>
                  <a:srgbClr val="FF0000"/>
                </a:solidFill>
              </a:rPr>
              <a:t> </a:t>
            </a:r>
            <a:r>
              <a:rPr lang="en-GB" sz="2400" u="sng" dirty="0" err="1">
                <a:solidFill>
                  <a:srgbClr val="FF0000"/>
                </a:solidFill>
              </a:rPr>
              <a:t>ettevõtted</a:t>
            </a:r>
            <a:r>
              <a:rPr lang="en-GB" sz="2400" u="sng" dirty="0">
                <a:solidFill>
                  <a:srgbClr val="FF0000"/>
                </a:solidFill>
              </a:rPr>
              <a:t> (</a:t>
            </a:r>
            <a:r>
              <a:rPr lang="en-GB" sz="2400" u="sng" dirty="0" err="1">
                <a:solidFill>
                  <a:srgbClr val="FF0000"/>
                </a:solidFill>
              </a:rPr>
              <a:t>VKEd</a:t>
            </a:r>
            <a:r>
              <a:rPr lang="en-GB" sz="2400" u="sng" dirty="0">
                <a:solidFill>
                  <a:srgbClr val="FF0000"/>
                </a:solidFill>
              </a:rPr>
              <a:t>) (</a:t>
            </a:r>
            <a:r>
              <a:rPr lang="en-GB" sz="2400" u="sng" dirty="0" err="1">
                <a:solidFill>
                  <a:srgbClr val="FF0000"/>
                </a:solidFill>
              </a:rPr>
              <a:t>kuni</a:t>
            </a:r>
            <a:r>
              <a:rPr lang="en-GB" sz="2400" u="sng" dirty="0">
                <a:solidFill>
                  <a:srgbClr val="FF0000"/>
                </a:solidFill>
              </a:rPr>
              <a:t> 249 </a:t>
            </a:r>
            <a:r>
              <a:rPr lang="en-GB" sz="2400" u="sng" dirty="0" err="1">
                <a:solidFill>
                  <a:srgbClr val="FF0000"/>
                </a:solidFill>
              </a:rPr>
              <a:t>töötajaga</a:t>
            </a:r>
            <a:r>
              <a:rPr lang="en-GB" sz="2400" u="sng" dirty="0">
                <a:solidFill>
                  <a:srgbClr val="FF0000"/>
                </a:solidFill>
              </a:rPr>
              <a:t>)</a:t>
            </a:r>
          </a:p>
          <a:p>
            <a:endParaRPr lang="en-GB" sz="24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352" y="5665510"/>
            <a:ext cx="2444685" cy="82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333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u="sng" dirty="0" err="1">
                <a:solidFill>
                  <a:schemeClr val="accent2"/>
                </a:solidFill>
              </a:rPr>
              <a:t>Rahvusvaheline</a:t>
            </a:r>
            <a:r>
              <a:rPr lang="en-GB" sz="3600" b="1" u="sng" dirty="0">
                <a:solidFill>
                  <a:schemeClr val="accent2"/>
                </a:solidFill>
              </a:rPr>
              <a:t> </a:t>
            </a:r>
            <a:r>
              <a:rPr lang="en-GB" sz="3600" b="1" u="sng" dirty="0" err="1">
                <a:solidFill>
                  <a:schemeClr val="accent2"/>
                </a:solidFill>
              </a:rPr>
              <a:t>koostöö</a:t>
            </a:r>
            <a:endParaRPr lang="en-GB" sz="3600" b="1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/>
              <a:t>Üleeuroopaliste VKE-organisatsioonide </a:t>
            </a:r>
            <a:r>
              <a:rPr lang="en-GB" dirty="0" err="1"/>
              <a:t>SMEunited</a:t>
            </a:r>
            <a:r>
              <a:rPr lang="et-EE" dirty="0"/>
              <a:t> ja CEA-PME täisliige</a:t>
            </a:r>
          </a:p>
          <a:p>
            <a:r>
              <a:rPr lang="et-EE" dirty="0"/>
              <a:t>Regulaarne koostöö ja kohtumised Põhjamaade sõsarorganisatsioonidega (Soome, Rootsi, Taani ja Norra ) – juhtkonna kohtumised ja turundusgrupp.</a:t>
            </a:r>
          </a:p>
          <a:p>
            <a:r>
              <a:rPr lang="et-EE" dirty="0"/>
              <a:t>Osalemine SME Assamblees </a:t>
            </a:r>
            <a:r>
              <a:rPr lang="et-EE" dirty="0" err="1"/>
              <a:t>Graz’is</a:t>
            </a:r>
            <a:r>
              <a:rPr lang="et-EE" dirty="0"/>
              <a:t>, nov. 2018 (H. Rits, M. Kaas)</a:t>
            </a:r>
          </a:p>
          <a:p>
            <a:r>
              <a:rPr lang="et-EE" dirty="0"/>
              <a:t>Osalemine CEA-PME Üldkoosolekul Viinis, nov. 2018 (M. Kaas)</a:t>
            </a:r>
          </a:p>
          <a:p>
            <a:r>
              <a:rPr lang="et-EE" dirty="0" err="1"/>
              <a:t>SMEunited</a:t>
            </a:r>
            <a:r>
              <a:rPr lang="et-EE" dirty="0"/>
              <a:t> ja CEA-PME juhtide võõrustamine Tallinnas, jaan. 2019</a:t>
            </a:r>
          </a:p>
          <a:p>
            <a:r>
              <a:rPr lang="et-EE" dirty="0"/>
              <a:t>Esitatud rahvusvaheline projektitaotlus </a:t>
            </a:r>
            <a:r>
              <a:rPr lang="et-EE" dirty="0" err="1"/>
              <a:t>Norway</a:t>
            </a:r>
            <a:r>
              <a:rPr lang="et-EE" dirty="0"/>
              <a:t> </a:t>
            </a:r>
            <a:r>
              <a:rPr lang="et-EE" dirty="0" err="1"/>
              <a:t>Grants</a:t>
            </a:r>
            <a:r>
              <a:rPr lang="et-EE" dirty="0"/>
              <a:t> programmi (koostöös Valgevene partneriga)</a:t>
            </a:r>
          </a:p>
          <a:p>
            <a:r>
              <a:rPr lang="et-EE" dirty="0"/>
              <a:t>EVEA on rahvusvahelise projekti </a:t>
            </a:r>
            <a:r>
              <a:rPr lang="et-EE" dirty="0" err="1"/>
              <a:t>DigitaliseSME</a:t>
            </a:r>
            <a:r>
              <a:rPr lang="et-EE" dirty="0"/>
              <a:t> Eesti kontaktpunkt (vt. flaierit ja kasuta!)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2876" y="5962072"/>
            <a:ext cx="2444685" cy="82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342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chemeClr val="accent2"/>
                </a:solidFill>
              </a:rPr>
              <a:t>EVEA 30</a:t>
            </a:r>
            <a:r>
              <a:rPr lang="et-EE" sz="3600" b="1" dirty="0">
                <a:solidFill>
                  <a:schemeClr val="accent2"/>
                </a:solidFill>
              </a:rPr>
              <a:t>-</a:t>
            </a:r>
            <a:r>
              <a:rPr lang="et-EE" sz="3600" b="1" dirty="0" err="1">
                <a:solidFill>
                  <a:schemeClr val="accent2"/>
                </a:solidFill>
              </a:rPr>
              <a:t>nda</a:t>
            </a:r>
            <a:r>
              <a:rPr lang="en-GB" sz="3600" b="1" dirty="0">
                <a:solidFill>
                  <a:schemeClr val="accent2"/>
                </a:solidFill>
              </a:rPr>
              <a:t> </a:t>
            </a:r>
            <a:r>
              <a:rPr lang="en-GB" sz="3600" b="1" dirty="0" err="1">
                <a:solidFill>
                  <a:schemeClr val="accent2"/>
                </a:solidFill>
              </a:rPr>
              <a:t>juubeli</a:t>
            </a:r>
            <a:r>
              <a:rPr lang="ru-RU" sz="3600" b="1" dirty="0">
                <a:solidFill>
                  <a:schemeClr val="accent2"/>
                </a:solidFill>
              </a:rPr>
              <a:t> </a:t>
            </a:r>
            <a:r>
              <a:rPr lang="et-EE" sz="3600" b="1" dirty="0">
                <a:solidFill>
                  <a:schemeClr val="accent2"/>
                </a:solidFill>
              </a:rPr>
              <a:t>tähistamine</a:t>
            </a:r>
            <a:endParaRPr lang="en-GB" sz="36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3428"/>
            <a:ext cx="10515600" cy="5016842"/>
          </a:xfrm>
        </p:spPr>
        <p:txBody>
          <a:bodyPr>
            <a:normAutofit fontScale="85000" lnSpcReduction="20000"/>
          </a:bodyPr>
          <a:lstStyle/>
          <a:p>
            <a:r>
              <a:rPr lang="et-EE" dirty="0"/>
              <a:t>Kokkuvõtlik video: </a:t>
            </a:r>
            <a:r>
              <a:rPr lang="et-EE" dirty="0">
                <a:hlinkClick r:id="rId2"/>
              </a:rPr>
              <a:t>https://vimeo.com/312680846/fa9229720e</a:t>
            </a:r>
            <a:endParaRPr lang="et-EE" dirty="0"/>
          </a:p>
          <a:p>
            <a:r>
              <a:rPr lang="et-EE" dirty="0"/>
              <a:t>J</a:t>
            </a:r>
            <a:r>
              <a:rPr lang="en-GB" dirty="0" err="1"/>
              <a:t>uubelitoimkon</a:t>
            </a:r>
            <a:r>
              <a:rPr lang="et-EE" dirty="0"/>
              <a:t>d:  volikogu – 5 in., 2 töötukassa vabatahtlikku, 1 TMK praktikant, 8 TMK tudengit sündmuse päeval.</a:t>
            </a:r>
          </a:p>
          <a:p>
            <a:r>
              <a:rPr lang="et-EE" dirty="0"/>
              <a:t>Rahastamine – MKM, Maaelu Võrgustik, EVEA</a:t>
            </a:r>
          </a:p>
          <a:p>
            <a:r>
              <a:rPr lang="et-EE" dirty="0"/>
              <a:t>222 osalejat kohal, 350 veebiülekande jälgijat EVEA kodulehel + ??? meedias</a:t>
            </a:r>
          </a:p>
          <a:p>
            <a:r>
              <a:rPr lang="et-EE" dirty="0"/>
              <a:t>„Eesti E</a:t>
            </a:r>
            <a:r>
              <a:rPr lang="en-GB" dirty="0" err="1"/>
              <a:t>ttevõtl</a:t>
            </a:r>
            <a:r>
              <a:rPr lang="et-EE" dirty="0" err="1"/>
              <a:t>ik</a:t>
            </a:r>
            <a:r>
              <a:rPr lang="et-EE" dirty="0"/>
              <a:t> V</a:t>
            </a:r>
            <a:r>
              <a:rPr lang="en-GB" dirty="0"/>
              <a:t>aim</a:t>
            </a:r>
            <a:r>
              <a:rPr lang="et-EE" dirty="0"/>
              <a:t>“</a:t>
            </a:r>
            <a:r>
              <a:rPr lang="en-GB" dirty="0"/>
              <a:t> -  </a:t>
            </a:r>
            <a:r>
              <a:rPr lang="et-EE" dirty="0"/>
              <a:t>39 kandidaati, 5 auhinnasaajat. </a:t>
            </a:r>
          </a:p>
          <a:p>
            <a:r>
              <a:rPr lang="et-EE" dirty="0"/>
              <a:t>Nimetatud esimesed 6 EVEA auliiget</a:t>
            </a:r>
          </a:p>
          <a:p>
            <a:r>
              <a:rPr lang="et-EE" dirty="0"/>
              <a:t>„Ettevõtluse Sõber’2018“ – EV 100 juhtrühm ja korraldustoimkond</a:t>
            </a:r>
          </a:p>
          <a:p>
            <a:r>
              <a:rPr lang="et-EE" dirty="0"/>
              <a:t>Väga positiivne </a:t>
            </a:r>
            <a:r>
              <a:rPr lang="en-GB" dirty="0" err="1"/>
              <a:t>tagasiside</a:t>
            </a:r>
            <a:r>
              <a:rPr lang="et-EE" dirty="0"/>
              <a:t> osalejatelt, ulatuslik meediakajastus</a:t>
            </a:r>
            <a:r>
              <a:rPr lang="en-GB" dirty="0"/>
              <a:t>.</a:t>
            </a:r>
            <a:endParaRPr lang="et-EE" dirty="0"/>
          </a:p>
          <a:p>
            <a:r>
              <a:rPr lang="et-EE" dirty="0"/>
              <a:t>Otseülekanded veebis: EVEA, ERR, Delfi, Postimees.</a:t>
            </a:r>
            <a:endParaRPr lang="en-GB" dirty="0"/>
          </a:p>
          <a:p>
            <a:r>
              <a:rPr lang="et-EE" dirty="0"/>
              <a:t>Pilte saab vaadata ja tellida paberil siin: </a:t>
            </a:r>
            <a:r>
              <a:rPr lang="et-EE" dirty="0">
                <a:hlinkClick r:id="rId3"/>
              </a:rPr>
              <a:t>http://eventlab.ee/376</a:t>
            </a:r>
            <a:r>
              <a:rPr lang="et-EE" dirty="0"/>
              <a:t>. </a:t>
            </a:r>
          </a:p>
          <a:p>
            <a:r>
              <a:rPr lang="et-EE" dirty="0" err="1"/>
              <a:t>Digipilte</a:t>
            </a:r>
            <a:r>
              <a:rPr lang="et-EE" dirty="0"/>
              <a:t> saab tellida mälupulgal Virgelt: </a:t>
            </a:r>
            <a:r>
              <a:rPr lang="et-EE" dirty="0">
                <a:hlinkClick r:id="rId4"/>
              </a:rPr>
              <a:t>evea@evea.ee</a:t>
            </a:r>
            <a:r>
              <a:rPr lang="et-EE" dirty="0"/>
              <a:t>.</a:t>
            </a:r>
          </a:p>
          <a:p>
            <a:r>
              <a:rPr lang="et-EE" dirty="0"/>
              <a:t>Videoklippe saab samuti tellida Virgelt:  </a:t>
            </a:r>
            <a:r>
              <a:rPr lang="et-EE" dirty="0">
                <a:hlinkClick r:id="rId4"/>
              </a:rPr>
              <a:t>evea@evea.ee</a:t>
            </a:r>
            <a:r>
              <a:rPr lang="et-EE" dirty="0"/>
              <a:t>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7017" y="5920883"/>
            <a:ext cx="2444685" cy="82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28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"/>
          <p:cNvSpPr/>
          <p:nvPr/>
        </p:nvSpPr>
        <p:spPr>
          <a:xfrm>
            <a:off x="-58447" y="-25841"/>
            <a:ext cx="12308893" cy="6909682"/>
          </a:xfrm>
          <a:prstGeom prst="rect">
            <a:avLst/>
          </a:prstGeom>
          <a:solidFill>
            <a:srgbClr val="FF631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pic>
        <p:nvPicPr>
          <p:cNvPr id="12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32015" y="5893598"/>
            <a:ext cx="2034079" cy="54184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8" name="Group"/>
          <p:cNvGrpSpPr/>
          <p:nvPr/>
        </p:nvGrpSpPr>
        <p:grpSpPr>
          <a:xfrm>
            <a:off x="1008057" y="304415"/>
            <a:ext cx="10437291" cy="5854329"/>
            <a:chOff x="0" y="106349"/>
            <a:chExt cx="20874581" cy="11708656"/>
          </a:xfrm>
        </p:grpSpPr>
        <p:sp>
          <p:nvSpPr>
            <p:cNvPr id="128" name="Meid on palju."/>
            <p:cNvSpPr txBox="1"/>
            <p:nvPr/>
          </p:nvSpPr>
          <p:spPr>
            <a:xfrm>
              <a:off x="0" y="1061051"/>
              <a:ext cx="12212829" cy="19492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 algn="l" defTabSz="457200">
                <a:defRPr sz="12000" b="0" cap="all">
                  <a:solidFill>
                    <a:srgbClr val="011993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sz="6000" dirty="0" err="1"/>
                <a:t>Meid</a:t>
              </a:r>
              <a:r>
                <a:rPr sz="6000" dirty="0"/>
                <a:t> on </a:t>
              </a:r>
              <a:r>
                <a:rPr sz="6000" dirty="0" err="1"/>
                <a:t>palju</a:t>
              </a:r>
              <a:r>
                <a:rPr sz="6000" dirty="0"/>
                <a:t>.</a:t>
              </a:r>
            </a:p>
          </p:txBody>
        </p:sp>
        <p:sp>
          <p:nvSpPr>
            <p:cNvPr id="129" name="Eesti riiki peavad üleval väikeettevõtjad: ligi  kõigist tegutsevatest ettevõtetest on väikesed."/>
            <p:cNvSpPr txBox="1"/>
            <p:nvPr/>
          </p:nvSpPr>
          <p:spPr>
            <a:xfrm>
              <a:off x="53350" y="3498939"/>
              <a:ext cx="20821231" cy="19492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/>
            <a:p>
              <a:pPr defTabSz="228600">
                <a:lnSpc>
                  <a:spcPct val="120000"/>
                </a:lnSpc>
                <a:defRPr sz="5000" b="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sz="2500">
                  <a:latin typeface="Helvetica Light"/>
                  <a:ea typeface="Helvetica Light"/>
                  <a:cs typeface="Helvetica Light"/>
                  <a:sym typeface="Helvetica Light"/>
                </a:rPr>
                <a:t>Eesti riiki peavad üleval väikeettevõtjad: </a:t>
              </a:r>
              <a:r>
                <a:rPr sz="2500" b="1">
                  <a:solidFill>
                    <a:srgbClr val="011993"/>
                  </a:solidFill>
                </a:rPr>
                <a:t>ligi</a:t>
              </a:r>
              <a:r>
                <a:rPr sz="2500">
                  <a:latin typeface="Helvetica Light"/>
                  <a:ea typeface="Helvetica Light"/>
                  <a:cs typeface="Helvetica Light"/>
                  <a:sym typeface="Helvetica Light"/>
                </a:rPr>
                <a:t> </a:t>
              </a:r>
              <a:br>
                <a:rPr sz="2500">
                  <a:latin typeface="Helvetica Light"/>
                  <a:ea typeface="Helvetica Light"/>
                  <a:cs typeface="Helvetica Light"/>
                  <a:sym typeface="Helvetica Light"/>
                </a:rPr>
              </a:br>
              <a:r>
                <a:rPr sz="2500">
                  <a:latin typeface="Helvetica Light"/>
                  <a:ea typeface="Helvetica Light"/>
                  <a:cs typeface="Helvetica Light"/>
                  <a:sym typeface="Helvetica Light"/>
                </a:rPr>
                <a:t>kõigist tegutsevatest ettevõtetest</a:t>
              </a:r>
              <a:r>
                <a:rPr sz="2500"/>
                <a:t> </a:t>
              </a:r>
              <a:r>
                <a:rPr sz="2500" b="1" cap="all">
                  <a:solidFill>
                    <a:srgbClr val="011993"/>
                  </a:solidFill>
                </a:rPr>
                <a:t>on väikesed.</a:t>
              </a:r>
              <a:endParaRPr sz="2500" b="1">
                <a:solidFill>
                  <a:srgbClr val="011993"/>
                </a:solidFill>
              </a:endParaRPr>
            </a:p>
          </p:txBody>
        </p:sp>
        <p:sp>
          <p:nvSpPr>
            <p:cNvPr id="130" name="99%"/>
            <p:cNvSpPr txBox="1"/>
            <p:nvPr/>
          </p:nvSpPr>
          <p:spPr>
            <a:xfrm>
              <a:off x="12761087" y="106349"/>
              <a:ext cx="7800214" cy="56425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numCol="1" anchor="ctr">
              <a:spAutoFit/>
            </a:bodyPr>
            <a:lstStyle>
              <a:lvl1pPr algn="l" defTabSz="457200">
                <a:lnSpc>
                  <a:spcPct val="120000"/>
                </a:lnSpc>
                <a:defRPr sz="30000" b="0">
                  <a:solidFill>
                    <a:srgbClr val="011993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sz="15000" dirty="0"/>
                <a:t>99%</a:t>
              </a:r>
            </a:p>
          </p:txBody>
        </p:sp>
        <p:grpSp>
          <p:nvGrpSpPr>
            <p:cNvPr id="137" name="Group"/>
            <p:cNvGrpSpPr/>
            <p:nvPr/>
          </p:nvGrpSpPr>
          <p:grpSpPr>
            <a:xfrm>
              <a:off x="1120092" y="5628186"/>
              <a:ext cx="18687747" cy="6186819"/>
              <a:chOff x="0" y="-7936"/>
              <a:chExt cx="18687745" cy="6186818"/>
            </a:xfrm>
          </p:grpSpPr>
          <p:sp>
            <p:nvSpPr>
              <p:cNvPr id="131" name="ei rohkem ega vähem kui  194 ettevõtet peaaegu 128 000st ehk"/>
              <p:cNvSpPr txBox="1"/>
              <p:nvPr/>
            </p:nvSpPr>
            <p:spPr>
              <a:xfrm>
                <a:off x="1578026" y="2096451"/>
                <a:ext cx="9542236" cy="223548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25400" tIns="25400" rIns="25400" bIns="25400" numCol="1" anchor="ctr">
                <a:spAutoFit/>
              </a:bodyPr>
              <a:lstStyle/>
              <a:p>
                <a:pPr algn="r" defTabSz="228600">
                  <a:lnSpc>
                    <a:spcPct val="110000"/>
                  </a:lnSpc>
                  <a:defRPr sz="4200" b="0">
                    <a:solidFill>
                      <a:srgbClr val="FFFFFF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br>
                  <a:rPr sz="2100"/>
                </a:br>
                <a:r>
                  <a:rPr sz="2100"/>
                  <a:t>ei rohkem ega vähem kui </a:t>
                </a:r>
                <a:br>
                  <a:rPr sz="2100"/>
                </a:br>
                <a:r>
                  <a:rPr sz="2100" b="1"/>
                  <a:t>194 ettevõtet </a:t>
                </a:r>
                <a:r>
                  <a:rPr sz="2100"/>
                  <a:t>peaaegu</a:t>
                </a:r>
                <a:r>
                  <a:rPr sz="2100" b="1"/>
                  <a:t> 128 000</a:t>
                </a:r>
                <a:r>
                  <a:rPr sz="2100"/>
                  <a:t>st ehk </a:t>
                </a:r>
              </a:p>
            </p:txBody>
          </p:sp>
          <p:sp>
            <p:nvSpPr>
              <p:cNvPr id="132" name="ja neid esindavate lobby-organisatsioonide"/>
              <p:cNvSpPr txBox="1"/>
              <p:nvPr/>
            </p:nvSpPr>
            <p:spPr>
              <a:xfrm>
                <a:off x="0" y="1544530"/>
                <a:ext cx="11122204" cy="4349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25400" tIns="25400" rIns="25400" bIns="25400" numCol="1" anchor="ctr">
                <a:spAutoFit/>
              </a:bodyPr>
              <a:lstStyle>
                <a:lvl1pPr algn="r" defTabSz="457200">
                  <a:lnSpc>
                    <a:spcPct val="120000"/>
                  </a:lnSpc>
                  <a:defRPr b="0" cap="all">
                    <a:solidFill>
                      <a:srgbClr val="FFFFFF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r>
                  <a:rPr sz="900"/>
                  <a:t>ja neid esindavate lobby-organisatsioonide</a:t>
                </a:r>
              </a:p>
            </p:txBody>
          </p:sp>
          <p:sp>
            <p:nvSpPr>
              <p:cNvPr id="133" name="Suurte firmade"/>
              <p:cNvSpPr txBox="1"/>
              <p:nvPr/>
            </p:nvSpPr>
            <p:spPr>
              <a:xfrm>
                <a:off x="317016" y="-7936"/>
                <a:ext cx="11591862" cy="16414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25400" tIns="25400" rIns="25400" bIns="25400" numCol="1" anchor="ctr">
                <a:spAutoFit/>
              </a:bodyPr>
              <a:lstStyle>
                <a:lvl1pPr algn="l" defTabSz="457200">
                  <a:defRPr sz="10000" b="0" cap="all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pPr>
                  <a:defRPr cap="none"/>
                </a:pPr>
                <a:r>
                  <a:rPr sz="5000"/>
                  <a:t>Suurte firmade</a:t>
                </a:r>
              </a:p>
            </p:txBody>
          </p:sp>
          <p:sp>
            <p:nvSpPr>
              <p:cNvPr id="134" name="0,15%"/>
              <p:cNvSpPr txBox="1"/>
              <p:nvPr/>
            </p:nvSpPr>
            <p:spPr>
              <a:xfrm>
                <a:off x="11474384" y="1547067"/>
                <a:ext cx="7213361" cy="33342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25400" tIns="25400" rIns="25400" bIns="25400" numCol="1" anchor="ctr">
                <a:spAutoFit/>
              </a:bodyPr>
              <a:lstStyle>
                <a:lvl1pPr algn="l" defTabSz="457200">
                  <a:lnSpc>
                    <a:spcPct val="120000"/>
                  </a:lnSpc>
                  <a:defRPr sz="17500" b="0" cap="all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pPr>
                  <a:defRPr cap="none"/>
                </a:pPr>
                <a:r>
                  <a:rPr sz="8750" dirty="0"/>
                  <a:t>0,15%</a:t>
                </a:r>
              </a:p>
            </p:txBody>
          </p:sp>
          <p:sp>
            <p:nvSpPr>
              <p:cNvPr id="135" name="kogu Eesti ettevõtlus- maastikust."/>
              <p:cNvSpPr txBox="1"/>
              <p:nvPr/>
            </p:nvSpPr>
            <p:spPr>
              <a:xfrm>
                <a:off x="4052" y="4075743"/>
                <a:ext cx="11163310" cy="21031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none" lIns="25400" tIns="25400" rIns="25400" bIns="25400" numCol="1" anchor="ctr">
                <a:spAutoFit/>
              </a:bodyPr>
              <a:lstStyle/>
              <a:p>
                <a:pPr algn="r" defTabSz="228600">
                  <a:defRPr sz="6500"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r>
                  <a:rPr sz="3250" cap="all"/>
                  <a:t>kogu Eesti ettevõtlus-</a:t>
                </a:r>
                <a:br>
                  <a:rPr sz="3250" cap="all"/>
                </a:br>
                <a:r>
                  <a:rPr sz="3250" cap="all"/>
                  <a:t>maastikust.</a:t>
                </a:r>
              </a:p>
            </p:txBody>
          </p:sp>
          <p:sp>
            <p:nvSpPr>
              <p:cNvPr id="136" name="panus on"/>
              <p:cNvSpPr txBox="1"/>
              <p:nvPr/>
            </p:nvSpPr>
            <p:spPr>
              <a:xfrm>
                <a:off x="11712178" y="593530"/>
                <a:ext cx="6707989" cy="179536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none" lIns="25400" tIns="25400" rIns="25400" bIns="25400" numCol="1" anchor="ctr">
                <a:spAutoFit/>
              </a:bodyPr>
              <a:lstStyle/>
              <a:p>
                <a:pPr algn="r" defTabSz="228600">
                  <a:lnSpc>
                    <a:spcPct val="110000"/>
                  </a:lnSpc>
                  <a:defRPr sz="4000" b="0">
                    <a:solidFill>
                      <a:srgbClr val="FFFFFF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r>
                  <a:rPr sz="5000" cap="all" dirty="0" err="1">
                    <a:latin typeface="Helvetica Light"/>
                    <a:ea typeface="Helvetica Light"/>
                    <a:cs typeface="Helvetica Light"/>
                    <a:sym typeface="Helvetica Light"/>
                  </a:rPr>
                  <a:t>panus</a:t>
                </a:r>
                <a:r>
                  <a:rPr sz="5000" dirty="0">
                    <a:latin typeface="Helvetica Light"/>
                    <a:ea typeface="Helvetica Light"/>
                    <a:cs typeface="Helvetica Light"/>
                    <a:sym typeface="Helvetica Light"/>
                  </a:rPr>
                  <a:t> </a:t>
                </a:r>
                <a:r>
                  <a:rPr sz="5000" cap="all" dirty="0">
                    <a:latin typeface="Helvetica Light"/>
                    <a:ea typeface="Helvetica Light"/>
                    <a:cs typeface="Helvetica Light"/>
                    <a:sym typeface="Helvetica Light"/>
                  </a:rPr>
                  <a:t>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02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41" y="94268"/>
            <a:ext cx="10515600" cy="1398457"/>
          </a:xfrm>
        </p:spPr>
        <p:txBody>
          <a:bodyPr/>
          <a:lstStyle/>
          <a:p>
            <a:r>
              <a:rPr lang="et-EE" b="1" dirty="0">
                <a:solidFill>
                  <a:schemeClr val="accent2"/>
                </a:solidFill>
              </a:rPr>
              <a:t>Päevakord: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041" y="472126"/>
            <a:ext cx="10515600" cy="5222449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pPr marL="0" indent="0" fontAlgn="base">
              <a:buNone/>
            </a:pPr>
            <a:r>
              <a:rPr lang="en-GB" dirty="0"/>
              <a:t>1.    12.06.2018 </a:t>
            </a:r>
            <a:r>
              <a:rPr lang="en-GB" dirty="0" err="1"/>
              <a:t>toimunud</a:t>
            </a:r>
            <a:r>
              <a:rPr lang="en-GB" dirty="0"/>
              <a:t> </a:t>
            </a:r>
            <a:r>
              <a:rPr lang="en-GB" dirty="0" err="1"/>
              <a:t>üldkoosolekul</a:t>
            </a:r>
            <a:r>
              <a:rPr lang="en-GB" dirty="0"/>
              <a:t> </a:t>
            </a:r>
            <a:r>
              <a:rPr lang="en-GB" dirty="0" err="1"/>
              <a:t>vastu</a:t>
            </a:r>
            <a:r>
              <a:rPr lang="en-GB" dirty="0"/>
              <a:t> </a:t>
            </a:r>
            <a:r>
              <a:rPr lang="en-GB" dirty="0" err="1"/>
              <a:t>võetud</a:t>
            </a:r>
            <a:r>
              <a:rPr lang="en-GB" dirty="0"/>
              <a:t> </a:t>
            </a:r>
            <a:r>
              <a:rPr lang="en-GB" dirty="0" err="1"/>
              <a:t>otsuste</a:t>
            </a:r>
            <a:r>
              <a:rPr lang="en-GB" dirty="0"/>
              <a:t> </a:t>
            </a:r>
            <a:r>
              <a:rPr lang="et-EE" dirty="0"/>
              <a:t>	</a:t>
            </a:r>
            <a:r>
              <a:rPr lang="en-GB" dirty="0" err="1"/>
              <a:t>kinnitamine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2.    EVEA 2017. </a:t>
            </a:r>
            <a:r>
              <a:rPr lang="en-GB" dirty="0" err="1"/>
              <a:t>aasta</a:t>
            </a:r>
            <a:r>
              <a:rPr lang="en-GB" dirty="0"/>
              <a:t> </a:t>
            </a:r>
            <a:r>
              <a:rPr lang="en-GB" dirty="0" err="1"/>
              <a:t>majandusaasta</a:t>
            </a:r>
            <a:r>
              <a:rPr lang="en-GB" dirty="0"/>
              <a:t> </a:t>
            </a:r>
            <a:r>
              <a:rPr lang="en-GB" dirty="0" err="1"/>
              <a:t>aruande</a:t>
            </a:r>
            <a:r>
              <a:rPr lang="en-GB" dirty="0"/>
              <a:t> </a:t>
            </a:r>
            <a:r>
              <a:rPr lang="en-GB" dirty="0" err="1"/>
              <a:t>kinnitamine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3.    EVEA </a:t>
            </a:r>
            <a:r>
              <a:rPr lang="en-GB" dirty="0" err="1"/>
              <a:t>juhatuse</a:t>
            </a:r>
            <a:r>
              <a:rPr lang="en-GB" dirty="0"/>
              <a:t> </a:t>
            </a:r>
            <a:r>
              <a:rPr lang="en-GB" dirty="0" err="1"/>
              <a:t>aruanne</a:t>
            </a:r>
            <a:r>
              <a:rPr lang="en-GB" dirty="0"/>
              <a:t> 2018. </a:t>
            </a:r>
            <a:r>
              <a:rPr lang="en-GB" dirty="0" err="1"/>
              <a:t>aasta</a:t>
            </a:r>
            <a:r>
              <a:rPr lang="en-GB" dirty="0"/>
              <a:t> </a:t>
            </a:r>
            <a:r>
              <a:rPr lang="en-GB" dirty="0" err="1"/>
              <a:t>tegevusest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4.    EVEA 2018. </a:t>
            </a:r>
            <a:r>
              <a:rPr lang="en-GB" dirty="0" err="1"/>
              <a:t>aasta</a:t>
            </a:r>
            <a:r>
              <a:rPr lang="en-GB" dirty="0"/>
              <a:t> </a:t>
            </a:r>
            <a:r>
              <a:rPr lang="en-GB" dirty="0" err="1"/>
              <a:t>majandusaasta</a:t>
            </a:r>
            <a:r>
              <a:rPr lang="en-GB" dirty="0"/>
              <a:t> </a:t>
            </a:r>
            <a:r>
              <a:rPr lang="en-GB" dirty="0" err="1"/>
              <a:t>aruande</a:t>
            </a:r>
            <a:r>
              <a:rPr lang="en-GB" dirty="0"/>
              <a:t> </a:t>
            </a:r>
            <a:r>
              <a:rPr lang="en-GB" dirty="0" err="1"/>
              <a:t>kinnitamine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5.    </a:t>
            </a:r>
            <a:r>
              <a:rPr lang="en-GB" dirty="0" err="1"/>
              <a:t>Põhikirja</a:t>
            </a:r>
            <a:r>
              <a:rPr lang="en-GB" dirty="0"/>
              <a:t> </a:t>
            </a:r>
            <a:r>
              <a:rPr lang="en-GB" dirty="0" err="1"/>
              <a:t>muudatusettepanekute</a:t>
            </a:r>
            <a:r>
              <a:rPr lang="en-GB" dirty="0"/>
              <a:t> </a:t>
            </a:r>
            <a:r>
              <a:rPr lang="en-GB" dirty="0" err="1"/>
              <a:t>arutelu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kinnitamine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6.    </a:t>
            </a:r>
            <a:r>
              <a:rPr lang="en-GB" dirty="0" err="1"/>
              <a:t>Koosolekul</a:t>
            </a:r>
            <a:r>
              <a:rPr lang="en-GB" dirty="0"/>
              <a:t> </a:t>
            </a:r>
            <a:r>
              <a:rPr lang="en-GB" dirty="0" err="1"/>
              <a:t>tõstatatud</a:t>
            </a:r>
            <a:r>
              <a:rPr lang="en-GB" dirty="0"/>
              <a:t> </a:t>
            </a:r>
            <a:r>
              <a:rPr lang="en-GB" dirty="0" err="1"/>
              <a:t>küsimused</a:t>
            </a:r>
            <a:r>
              <a:rPr lang="en-GB" dirty="0"/>
              <a:t>.</a:t>
            </a:r>
          </a:p>
          <a:p>
            <a:pPr marL="0" indent="0" fontAlgn="base">
              <a:buNone/>
            </a:pP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573" y="5600992"/>
            <a:ext cx="3017782" cy="8596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573" y="5694575"/>
            <a:ext cx="3017782" cy="96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24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dirty="0">
                <a:solidFill>
                  <a:schemeClr val="accent2"/>
                </a:solidFill>
              </a:rPr>
              <a:t>Tegevusaruanne 2018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1335" y="11281944"/>
            <a:ext cx="5900467" cy="1514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4662" y="9719035"/>
            <a:ext cx="3016753" cy="8599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9282" y="5257800"/>
            <a:ext cx="3443926" cy="109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94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978" y="0"/>
            <a:ext cx="7166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54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EVEA </a:t>
            </a:r>
            <a:r>
              <a:rPr lang="en-GB" b="1" dirty="0" err="1">
                <a:solidFill>
                  <a:schemeClr val="accent2"/>
                </a:solidFill>
              </a:rPr>
              <a:t>uue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juhtkonna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esmased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tegevused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3703"/>
            <a:ext cx="10515600" cy="4593260"/>
          </a:xfrm>
        </p:spPr>
        <p:txBody>
          <a:bodyPr/>
          <a:lstStyle/>
          <a:p>
            <a:endParaRPr lang="en-GB" dirty="0"/>
          </a:p>
          <a:p>
            <a:r>
              <a:rPr lang="en-GB" dirty="0" err="1"/>
              <a:t>Dokumentide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muu</a:t>
            </a:r>
            <a:r>
              <a:rPr lang="en-GB" dirty="0"/>
              <a:t> </a:t>
            </a:r>
            <a:r>
              <a:rPr lang="en-GB" dirty="0" err="1"/>
              <a:t>vara</a:t>
            </a:r>
            <a:r>
              <a:rPr lang="en-GB" dirty="0"/>
              <a:t> </a:t>
            </a:r>
            <a:r>
              <a:rPr lang="en-GB" dirty="0" err="1"/>
              <a:t>ülevõtmine</a:t>
            </a:r>
            <a:r>
              <a:rPr lang="en-GB" dirty="0"/>
              <a:t>.</a:t>
            </a:r>
          </a:p>
          <a:p>
            <a:r>
              <a:rPr lang="en-GB" dirty="0" err="1"/>
              <a:t>Finantside</a:t>
            </a:r>
            <a:r>
              <a:rPr lang="en-GB" dirty="0"/>
              <a:t> </a:t>
            </a:r>
            <a:r>
              <a:rPr lang="en-GB" dirty="0" err="1"/>
              <a:t>ülevaade</a:t>
            </a:r>
            <a:r>
              <a:rPr lang="en-GB" dirty="0"/>
              <a:t> (EVEA MTÜ; EVEA Mentor OÜ) - </a:t>
            </a:r>
            <a:r>
              <a:rPr lang="et-EE" dirty="0"/>
              <a:t>loodi</a:t>
            </a:r>
            <a:r>
              <a:rPr lang="en-GB" dirty="0"/>
              <a:t> </a:t>
            </a:r>
            <a:r>
              <a:rPr lang="en-GB" dirty="0" err="1"/>
              <a:t>vabatahtlikkuse</a:t>
            </a:r>
            <a:r>
              <a:rPr lang="en-GB" dirty="0"/>
              <a:t> </a:t>
            </a:r>
            <a:r>
              <a:rPr lang="en-GB" dirty="0" err="1"/>
              <a:t>alusel</a:t>
            </a:r>
            <a:r>
              <a:rPr lang="en-GB" dirty="0"/>
              <a:t> </a:t>
            </a:r>
            <a:r>
              <a:rPr lang="en-GB" dirty="0" err="1"/>
              <a:t>sisek</a:t>
            </a:r>
            <a:r>
              <a:rPr lang="et-EE" dirty="0"/>
              <a:t>ontrolli</a:t>
            </a:r>
            <a:r>
              <a:rPr lang="en-GB" dirty="0"/>
              <a:t> </a:t>
            </a:r>
            <a:r>
              <a:rPr lang="en-GB" dirty="0" err="1"/>
              <a:t>töögrupp</a:t>
            </a:r>
            <a:r>
              <a:rPr lang="en-GB" dirty="0"/>
              <a:t>.</a:t>
            </a:r>
          </a:p>
          <a:p>
            <a:r>
              <a:rPr lang="en-GB" dirty="0" err="1"/>
              <a:t>Liikmete</a:t>
            </a:r>
            <a:r>
              <a:rPr lang="en-GB" dirty="0"/>
              <a:t> </a:t>
            </a:r>
            <a:r>
              <a:rPr lang="en-GB" dirty="0" err="1"/>
              <a:t>nimekirja</a:t>
            </a:r>
            <a:r>
              <a:rPr lang="en-GB" dirty="0"/>
              <a:t> </a:t>
            </a:r>
            <a:r>
              <a:rPr lang="en-GB" dirty="0" err="1"/>
              <a:t>kontroll</a:t>
            </a:r>
            <a:r>
              <a:rPr lang="en-GB" dirty="0"/>
              <a:t> </a:t>
            </a:r>
            <a:r>
              <a:rPr lang="en-GB" dirty="0" err="1"/>
              <a:t>ning</a:t>
            </a:r>
            <a:r>
              <a:rPr lang="en-GB" dirty="0"/>
              <a:t> </a:t>
            </a:r>
            <a:r>
              <a:rPr lang="en-GB" dirty="0" err="1"/>
              <a:t>korrastamine</a:t>
            </a:r>
            <a:r>
              <a:rPr lang="en-GB" dirty="0"/>
              <a:t> (</a:t>
            </a:r>
            <a:r>
              <a:rPr lang="en-GB" dirty="0" err="1"/>
              <a:t>võlglased</a:t>
            </a:r>
            <a:r>
              <a:rPr lang="en-GB" dirty="0"/>
              <a:t> </a:t>
            </a:r>
            <a:r>
              <a:rPr lang="en-GB" dirty="0" err="1"/>
              <a:t>jne</a:t>
            </a:r>
            <a:r>
              <a:rPr lang="en-GB" dirty="0"/>
              <a:t>).</a:t>
            </a:r>
          </a:p>
          <a:p>
            <a:r>
              <a:rPr lang="en-GB" dirty="0" err="1"/>
              <a:t>Tööplaani</a:t>
            </a:r>
            <a:r>
              <a:rPr lang="en-GB" dirty="0"/>
              <a:t> </a:t>
            </a:r>
            <a:r>
              <a:rPr lang="en-GB" dirty="0" err="1"/>
              <a:t>koostamine</a:t>
            </a:r>
            <a:r>
              <a:rPr lang="en-GB" dirty="0"/>
              <a:t> - EVEA </a:t>
            </a:r>
            <a:r>
              <a:rPr lang="en-GB" dirty="0" err="1"/>
              <a:t>siseselt</a:t>
            </a:r>
            <a:r>
              <a:rPr lang="en-GB" dirty="0"/>
              <a:t> (</a:t>
            </a:r>
            <a:r>
              <a:rPr lang="en-GB" dirty="0" err="1"/>
              <a:t>liikmed</a:t>
            </a:r>
            <a:r>
              <a:rPr lang="en-GB" dirty="0"/>
              <a:t>)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väljaspoole</a:t>
            </a:r>
            <a:r>
              <a:rPr lang="en-GB" dirty="0"/>
              <a:t> (</a:t>
            </a:r>
            <a:r>
              <a:rPr lang="en-GB" dirty="0" err="1"/>
              <a:t>esindatus</a:t>
            </a:r>
            <a:r>
              <a:rPr lang="en-GB" dirty="0"/>
              <a:t>, pot</a:t>
            </a:r>
            <a:r>
              <a:rPr lang="et-EE" dirty="0" err="1"/>
              <a:t>entsiaalsed</a:t>
            </a:r>
            <a:r>
              <a:rPr lang="et-EE" dirty="0"/>
              <a:t> </a:t>
            </a:r>
            <a:r>
              <a:rPr lang="en-GB" dirty="0" err="1"/>
              <a:t>liikmed</a:t>
            </a:r>
            <a:r>
              <a:rPr lang="en-GB" dirty="0"/>
              <a:t>).</a:t>
            </a:r>
            <a:endParaRPr lang="et-EE" dirty="0"/>
          </a:p>
          <a:p>
            <a:r>
              <a:rPr lang="en-GB" dirty="0" err="1"/>
              <a:t>Regulaarne</a:t>
            </a:r>
            <a:r>
              <a:rPr lang="en-GB" dirty="0"/>
              <a:t> s</a:t>
            </a:r>
            <a:r>
              <a:rPr lang="et-EE" dirty="0"/>
              <a:t>uhtlus juhtorganite vahel (</a:t>
            </a:r>
            <a:r>
              <a:rPr lang="en-GB" dirty="0"/>
              <a:t>sh. </a:t>
            </a:r>
            <a:r>
              <a:rPr lang="et-EE" dirty="0"/>
              <a:t>7+3 volikogu koosolekut)</a:t>
            </a:r>
            <a:r>
              <a:rPr lang="en-GB" dirty="0"/>
              <a:t>.</a:t>
            </a:r>
            <a:endParaRPr lang="et-EE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573" y="5600992"/>
            <a:ext cx="3017782" cy="8596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46" y="5524108"/>
            <a:ext cx="3017782" cy="96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3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EVEA </a:t>
            </a:r>
            <a:r>
              <a:rPr lang="et-EE" b="1" dirty="0">
                <a:solidFill>
                  <a:schemeClr val="accent2"/>
                </a:solidFill>
              </a:rPr>
              <a:t>peamised tegevussuunad 2018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3703"/>
            <a:ext cx="10515600" cy="4593260"/>
          </a:xfrm>
        </p:spPr>
        <p:txBody>
          <a:bodyPr>
            <a:normAutofit/>
          </a:bodyPr>
          <a:lstStyle/>
          <a:p>
            <a:endParaRPr lang="et-EE" sz="3200" dirty="0"/>
          </a:p>
          <a:p>
            <a:r>
              <a:rPr lang="et-EE" sz="3200" dirty="0"/>
              <a:t>VKE huvide esindamine riigi tasandil</a:t>
            </a:r>
            <a:r>
              <a:rPr lang="en-GB" sz="3200" dirty="0"/>
              <a:t>.</a:t>
            </a:r>
            <a:endParaRPr lang="et-EE" sz="3200" dirty="0"/>
          </a:p>
          <a:p>
            <a:r>
              <a:rPr lang="et-EE" sz="3200" dirty="0"/>
              <a:t>Töö liikmetega</a:t>
            </a:r>
            <a:r>
              <a:rPr lang="en-GB" sz="3200" dirty="0"/>
              <a:t>.</a:t>
            </a:r>
            <a:endParaRPr lang="et-EE" sz="3200" dirty="0"/>
          </a:p>
          <a:p>
            <a:r>
              <a:rPr lang="et-EE" sz="3200" dirty="0"/>
              <a:t>Töö meediaga ja avalikkusega</a:t>
            </a:r>
            <a:r>
              <a:rPr lang="en-GB" sz="3200" dirty="0"/>
              <a:t>.</a:t>
            </a:r>
            <a:endParaRPr lang="et-EE" sz="3200" dirty="0"/>
          </a:p>
          <a:p>
            <a:r>
              <a:rPr lang="et-EE" sz="3200" dirty="0"/>
              <a:t>Rahvusvaheline koostöö</a:t>
            </a:r>
            <a:r>
              <a:rPr lang="en-GB" sz="3200" dirty="0"/>
              <a:t>.</a:t>
            </a:r>
            <a:endParaRPr lang="et-EE" sz="3200" dirty="0"/>
          </a:p>
          <a:p>
            <a:r>
              <a:rPr lang="et-EE" sz="3200" dirty="0"/>
              <a:t>EVEA ja Eesti eraettevõtluse 30-nda juubeli tähistamine</a:t>
            </a:r>
            <a:r>
              <a:rPr lang="en-GB" sz="3200" dirty="0"/>
              <a:t>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573" y="5600992"/>
            <a:ext cx="3017782" cy="8596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46" y="5524108"/>
            <a:ext cx="3017782" cy="96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4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4972"/>
          </a:xfrm>
        </p:spPr>
        <p:txBody>
          <a:bodyPr/>
          <a:lstStyle/>
          <a:p>
            <a:pPr algn="ctr"/>
            <a:r>
              <a:rPr lang="en-GB" b="1" dirty="0" err="1">
                <a:solidFill>
                  <a:schemeClr val="accent2"/>
                </a:solidFill>
              </a:rPr>
              <a:t>VKEde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huvide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b="1" dirty="0" err="1">
                <a:solidFill>
                  <a:schemeClr val="accent2"/>
                </a:solidFill>
              </a:rPr>
              <a:t>esindamine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936"/>
            <a:ext cx="10515600" cy="5074027"/>
          </a:xfrm>
        </p:spPr>
        <p:txBody>
          <a:bodyPr>
            <a:noAutofit/>
          </a:bodyPr>
          <a:lstStyle/>
          <a:p>
            <a:r>
              <a:rPr lang="en-GB" sz="2400" dirty="0" err="1"/>
              <a:t>Esindajate</a:t>
            </a:r>
            <a:r>
              <a:rPr lang="en-GB" sz="2400" dirty="0"/>
              <a:t> </a:t>
            </a:r>
            <a:r>
              <a:rPr lang="en-GB" sz="2400" dirty="0" err="1"/>
              <a:t>määramine</a:t>
            </a:r>
            <a:r>
              <a:rPr lang="en-GB" sz="2400" dirty="0"/>
              <a:t> </a:t>
            </a:r>
            <a:r>
              <a:rPr lang="en-GB" sz="2400" dirty="0" err="1"/>
              <a:t>erinevatesse</a:t>
            </a:r>
            <a:r>
              <a:rPr lang="en-GB" sz="2400" dirty="0"/>
              <a:t> </a:t>
            </a:r>
            <a:r>
              <a:rPr lang="en-GB" sz="2400" dirty="0" err="1"/>
              <a:t>töögruppidesse</a:t>
            </a:r>
            <a:r>
              <a:rPr lang="et-EE" sz="2400" dirty="0"/>
              <a:t> ja </a:t>
            </a:r>
            <a:r>
              <a:rPr lang="en-GB" sz="2400" dirty="0" err="1"/>
              <a:t>komisjonidesse</a:t>
            </a:r>
            <a:r>
              <a:rPr lang="et-EE" sz="2400" dirty="0"/>
              <a:t> (20 esinduskanalit);</a:t>
            </a:r>
            <a:endParaRPr lang="en-GB" sz="2400" dirty="0"/>
          </a:p>
          <a:p>
            <a:r>
              <a:rPr lang="et-EE" sz="2400" dirty="0"/>
              <a:t>VKE </a:t>
            </a:r>
            <a:r>
              <a:rPr lang="en-GB" sz="2400" dirty="0" err="1"/>
              <a:t>Memorandumi</a:t>
            </a:r>
            <a:r>
              <a:rPr lang="en-GB" sz="2400" dirty="0"/>
              <a:t> </a:t>
            </a:r>
            <a:r>
              <a:rPr lang="en-GB" sz="2400" dirty="0" err="1"/>
              <a:t>koostamine</a:t>
            </a:r>
            <a:r>
              <a:rPr lang="en-GB" sz="2400" dirty="0"/>
              <a:t> </a:t>
            </a:r>
            <a:r>
              <a:rPr lang="et-EE" sz="2400" dirty="0"/>
              <a:t>Riigikokku pürgivatele erakondadele </a:t>
            </a:r>
            <a:r>
              <a:rPr lang="en-GB" sz="2400" dirty="0"/>
              <a:t>ja VKE test</a:t>
            </a:r>
            <a:r>
              <a:rPr lang="et-EE" sz="2400" dirty="0"/>
              <a:t>i</a:t>
            </a:r>
            <a:r>
              <a:rPr lang="en-GB" sz="2400" dirty="0"/>
              <a:t> (</a:t>
            </a:r>
            <a:r>
              <a:rPr lang="en-GB" sz="2400" dirty="0" err="1"/>
              <a:t>taas</a:t>
            </a:r>
            <a:r>
              <a:rPr lang="en-GB" sz="2400" dirty="0"/>
              <a:t>)</a:t>
            </a:r>
            <a:r>
              <a:rPr lang="en-GB" sz="2400" dirty="0" err="1"/>
              <a:t>tutvustamine</a:t>
            </a:r>
            <a:r>
              <a:rPr lang="et-EE" sz="2400" dirty="0"/>
              <a:t>;</a:t>
            </a:r>
            <a:endParaRPr lang="en-GB" sz="2400" dirty="0"/>
          </a:p>
          <a:p>
            <a:r>
              <a:rPr lang="en-GB" sz="2400" dirty="0"/>
              <a:t>#</a:t>
            </a:r>
            <a:r>
              <a:rPr lang="en-GB" sz="2400" dirty="0" err="1"/>
              <a:t>SMEtoo</a:t>
            </a:r>
            <a:r>
              <a:rPr lang="en-GB" sz="2400" dirty="0"/>
              <a:t> </a:t>
            </a:r>
            <a:r>
              <a:rPr lang="en-GB" sz="2400" dirty="0" err="1"/>
              <a:t>kampaania</a:t>
            </a:r>
            <a:r>
              <a:rPr lang="en-GB" sz="2400" dirty="0"/>
              <a:t> </a:t>
            </a:r>
            <a:r>
              <a:rPr lang="en-GB" sz="2400" dirty="0" err="1"/>
              <a:t>käivitamine</a:t>
            </a:r>
            <a:r>
              <a:rPr lang="en-GB" sz="2400" dirty="0"/>
              <a:t>;</a:t>
            </a:r>
          </a:p>
          <a:p>
            <a:r>
              <a:rPr lang="et-EE" sz="2400" dirty="0"/>
              <a:t>Töö seadusandlusega, s.h. Riigikogule ja ministeeriumidele tehtud ettepanekud : </a:t>
            </a:r>
          </a:p>
          <a:p>
            <a:pPr lvl="1"/>
            <a:r>
              <a:rPr lang="et-EE" sz="2000" dirty="0"/>
              <a:t>äriseadustiku </a:t>
            </a:r>
            <a:r>
              <a:rPr lang="en-GB" sz="2000" dirty="0" err="1"/>
              <a:t>muutmise</a:t>
            </a:r>
            <a:r>
              <a:rPr lang="en-GB" sz="2000" dirty="0"/>
              <a:t> </a:t>
            </a:r>
            <a:r>
              <a:rPr lang="en-GB" sz="2000" dirty="0" err="1"/>
              <a:t>seaduse</a:t>
            </a:r>
            <a:r>
              <a:rPr lang="en-GB" sz="2000" dirty="0"/>
              <a:t> </a:t>
            </a:r>
            <a:r>
              <a:rPr lang="en-GB" sz="2000" dirty="0" err="1"/>
              <a:t>eelnõu</a:t>
            </a:r>
            <a:r>
              <a:rPr lang="et-EE" sz="2000" dirty="0"/>
              <a:t> („sunddividendidele“ vastu seismine)</a:t>
            </a:r>
            <a:r>
              <a:rPr lang="en-GB" sz="2000" dirty="0"/>
              <a:t>;</a:t>
            </a:r>
            <a:endParaRPr lang="et-EE" sz="2000" dirty="0"/>
          </a:p>
          <a:p>
            <a:pPr lvl="1"/>
            <a:r>
              <a:rPr lang="et-EE" sz="2000" dirty="0"/>
              <a:t>v</a:t>
            </a:r>
            <a:r>
              <a:rPr lang="fi-FI" sz="2000" dirty="0"/>
              <a:t>äestiseseaduse  ja riigilõivuseaduse muutmi</a:t>
            </a:r>
            <a:r>
              <a:rPr lang="et-EE" sz="2000" dirty="0" err="1"/>
              <a:t>ne</a:t>
            </a:r>
            <a:r>
              <a:rPr lang="et-EE" sz="2000" dirty="0"/>
              <a:t> (</a:t>
            </a:r>
            <a:r>
              <a:rPr lang="et-EE" sz="2000" dirty="0" err="1"/>
              <a:t>ärahoitud</a:t>
            </a:r>
            <a:r>
              <a:rPr lang="et-EE" sz="2000" dirty="0"/>
              <a:t> </a:t>
            </a:r>
            <a:r>
              <a:rPr lang="et-EE" sz="2000" dirty="0" err="1"/>
              <a:t>hõppeline</a:t>
            </a:r>
            <a:r>
              <a:rPr lang="et-EE" sz="2000" dirty="0"/>
              <a:t> lõivude kasv VKE-</a:t>
            </a:r>
            <a:r>
              <a:rPr lang="et-EE" sz="2000" dirty="0" err="1"/>
              <a:t>dele</a:t>
            </a:r>
            <a:r>
              <a:rPr lang="et-EE" sz="2000" dirty="0"/>
              <a:t>)</a:t>
            </a:r>
            <a:r>
              <a:rPr lang="en-GB" sz="2000" dirty="0"/>
              <a:t>; </a:t>
            </a:r>
            <a:endParaRPr lang="et-EE" sz="2000" dirty="0"/>
          </a:p>
          <a:p>
            <a:pPr lvl="1"/>
            <a:r>
              <a:rPr lang="en-GB" sz="2000" dirty="0" err="1"/>
              <a:t>radooni</a:t>
            </a:r>
            <a:r>
              <a:rPr lang="en-GB" sz="2000" dirty="0"/>
              <a:t> </a:t>
            </a:r>
            <a:r>
              <a:rPr lang="en-GB" sz="2000" dirty="0" err="1"/>
              <a:t>mõõdistami</a:t>
            </a:r>
            <a:r>
              <a:rPr lang="et-EE" sz="2000" dirty="0"/>
              <a:t>st puudutav määrus (seisame vastu, et see oleks tööandja kohustus)</a:t>
            </a:r>
            <a:r>
              <a:rPr lang="en-GB" sz="2000" dirty="0"/>
              <a:t>;</a:t>
            </a:r>
            <a:endParaRPr lang="et-EE" sz="2000" dirty="0"/>
          </a:p>
          <a:p>
            <a:pPr lvl="1"/>
            <a:r>
              <a:rPr lang="et-EE" sz="2000" dirty="0"/>
              <a:t>kohustusliku tööõnnetuskindlustuse ideele vastu seismine</a:t>
            </a:r>
            <a:r>
              <a:rPr lang="en-GB" sz="2000" dirty="0"/>
              <a:t>;</a:t>
            </a:r>
            <a:endParaRPr lang="et-EE" sz="2000" dirty="0"/>
          </a:p>
          <a:p>
            <a:pPr lvl="1"/>
            <a:r>
              <a:rPr lang="et-EE" sz="2000" dirty="0"/>
              <a:t>toidutootjate- ja -</a:t>
            </a:r>
            <a:r>
              <a:rPr lang="et-EE" sz="2000" dirty="0" err="1"/>
              <a:t>käitlejate</a:t>
            </a:r>
            <a:r>
              <a:rPr lang="et-EE" sz="2000" dirty="0"/>
              <a:t> Veterinaar- ja Toiduameti poolset kontrolli puudutavad aktid</a:t>
            </a:r>
          </a:p>
          <a:p>
            <a:pPr lvl="1"/>
            <a:r>
              <a:rPr lang="et-EE" sz="2000" dirty="0"/>
              <a:t>osaleme töölepingu seaduse ja töötervishoiu ning tööohutuse seaduse muutmise seaduse väljatöötamises</a:t>
            </a:r>
            <a:r>
              <a:rPr lang="en-GB" sz="2000" dirty="0"/>
              <a:t>; </a:t>
            </a:r>
            <a:endParaRPr lang="et-EE" sz="2000" dirty="0"/>
          </a:p>
          <a:p>
            <a:pPr lvl="1"/>
            <a:r>
              <a:rPr lang="en-GB" sz="2000" dirty="0" err="1"/>
              <a:t>käibemaksuseaduse</a:t>
            </a:r>
            <a:r>
              <a:rPr lang="en-GB" sz="2000" dirty="0"/>
              <a:t> </a:t>
            </a:r>
            <a:r>
              <a:rPr lang="en-GB" sz="2000" dirty="0" err="1"/>
              <a:t>muutmise</a:t>
            </a:r>
            <a:r>
              <a:rPr lang="en-GB" sz="2000" dirty="0"/>
              <a:t> </a:t>
            </a:r>
            <a:r>
              <a:rPr lang="en-GB" sz="2000" dirty="0" err="1"/>
              <a:t>seaduse</a:t>
            </a:r>
            <a:r>
              <a:rPr lang="en-GB" sz="2000" dirty="0"/>
              <a:t> </a:t>
            </a:r>
            <a:r>
              <a:rPr lang="en-GB" sz="2000" dirty="0" err="1"/>
              <a:t>väljatöötamise</a:t>
            </a:r>
            <a:r>
              <a:rPr lang="en-GB" sz="2000" dirty="0"/>
              <a:t> </a:t>
            </a:r>
            <a:r>
              <a:rPr lang="en-GB" sz="2000" dirty="0" err="1"/>
              <a:t>kavatsus</a:t>
            </a:r>
            <a:r>
              <a:rPr lang="en-GB" sz="2000" dirty="0"/>
              <a:t>;</a:t>
            </a:r>
            <a:endParaRPr lang="et-EE" sz="2000" dirty="0">
              <a:solidFill>
                <a:srgbClr val="FF0000"/>
              </a:solidFill>
            </a:endParaRPr>
          </a:p>
          <a:p>
            <a:pPr lvl="1"/>
            <a:r>
              <a:rPr lang="en-GB" sz="2000" dirty="0" err="1"/>
              <a:t>riigihangete</a:t>
            </a:r>
            <a:r>
              <a:rPr lang="en-GB" sz="2000" dirty="0"/>
              <a:t> </a:t>
            </a:r>
            <a:r>
              <a:rPr lang="en-GB" sz="2000" dirty="0" err="1"/>
              <a:t>seadus</a:t>
            </a:r>
            <a:r>
              <a:rPr lang="en-GB" sz="2000" dirty="0"/>
              <a:t>  j</a:t>
            </a:r>
            <a:r>
              <a:rPr lang="et-EE" sz="2000" dirty="0"/>
              <a:t>t.</a:t>
            </a:r>
            <a:endParaRPr lang="en-GB" sz="2000" dirty="0"/>
          </a:p>
          <a:p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2473" y="5912077"/>
            <a:ext cx="2444685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74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882" y="160256"/>
            <a:ext cx="10515600" cy="1002531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EVEA </a:t>
            </a:r>
            <a:r>
              <a:rPr lang="en-GB" b="1" dirty="0" err="1">
                <a:solidFill>
                  <a:schemeClr val="accent2"/>
                </a:solidFill>
              </a:rPr>
              <a:t>esindatus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626" y="1162787"/>
            <a:ext cx="10515600" cy="502360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t-EE" sz="6000" dirty="0"/>
              <a:t>Jälgime ja mõjutame ettevõtluspoliitikat iga päev osaledes sotsiaaldialoogis ning esindades liikmete poolt väljendatud seisukohti.</a:t>
            </a:r>
          </a:p>
          <a:p>
            <a:pPr marL="0" indent="0">
              <a:buNone/>
            </a:pPr>
            <a:r>
              <a:rPr lang="en-GB" sz="6000" dirty="0"/>
              <a:t> </a:t>
            </a:r>
            <a:endParaRPr lang="et-EE" sz="6000" dirty="0"/>
          </a:p>
          <a:p>
            <a:pPr marL="0" indent="0">
              <a:buNone/>
            </a:pPr>
            <a:r>
              <a:rPr lang="et-EE" sz="8600" b="1" dirty="0"/>
              <a:t>Riiklikud  komisjonid,  nõukogud ja  nõukojad</a:t>
            </a:r>
            <a:r>
              <a:rPr lang="en-GB" sz="8600" b="1" dirty="0"/>
              <a:t>:</a:t>
            </a:r>
            <a:endParaRPr lang="en-GB" sz="5500" dirty="0"/>
          </a:p>
          <a:p>
            <a:r>
              <a:rPr lang="et-EE" sz="6000" b="1" u="sng" dirty="0"/>
              <a:t>Riigikantselei</a:t>
            </a:r>
            <a:r>
              <a:rPr lang="en-GB" sz="6000" dirty="0"/>
              <a:t> </a:t>
            </a:r>
          </a:p>
          <a:p>
            <a:pPr>
              <a:buFontTx/>
              <a:buChar char="-"/>
            </a:pPr>
            <a:r>
              <a:rPr lang="et-EE" sz="6000" dirty="0"/>
              <a:t>Strateegia „Eesti 2035“ töögrupp: liige Heiki Rits, EVEA president</a:t>
            </a:r>
            <a:r>
              <a:rPr lang="en-GB" sz="6000" dirty="0"/>
              <a:t>; </a:t>
            </a:r>
            <a:r>
              <a:rPr lang="et-EE" sz="6000" dirty="0"/>
              <a:t> asendusliige Marina Kaas, EVEA asepresident</a:t>
            </a:r>
            <a:endParaRPr lang="en-GB" sz="6000" dirty="0"/>
          </a:p>
          <a:p>
            <a:r>
              <a:rPr lang="et-EE" sz="6000" b="1" u="sng" dirty="0"/>
              <a:t>Justiitsministeeriumi haldusala</a:t>
            </a:r>
            <a:endParaRPr lang="en-GB" sz="6000" dirty="0"/>
          </a:p>
          <a:p>
            <a:pPr marL="0" lvl="0" indent="0">
              <a:buNone/>
            </a:pPr>
            <a:r>
              <a:rPr lang="en-GB" sz="6000" dirty="0"/>
              <a:t>-     </a:t>
            </a:r>
            <a:r>
              <a:rPr lang="et-EE" sz="6000" dirty="0"/>
              <a:t>Ühinguõiguse revisjoni komisjon: liige Jako Laanemägi, EVEA asepresident, Reinmaa ja Partnerid Advokaadibüroo</a:t>
            </a:r>
            <a:endParaRPr lang="en-GB" sz="6000" dirty="0"/>
          </a:p>
          <a:p>
            <a:r>
              <a:rPr lang="et-EE" sz="6000" b="1" u="sng" dirty="0"/>
              <a:t>Majandus- ja Kommunikatsiooniministeeriumi haldusala</a:t>
            </a:r>
            <a:endParaRPr lang="en-GB" sz="6000" u="sng" dirty="0"/>
          </a:p>
          <a:p>
            <a:pPr marL="0" lvl="0" indent="0">
              <a:buNone/>
            </a:pPr>
            <a:r>
              <a:rPr lang="et-EE" sz="6000" dirty="0"/>
              <a:t>- Ettevõtluse ja innovatsioonipoliitika komisjon: Marina Kaas, EVEA asepresident</a:t>
            </a:r>
            <a:endParaRPr lang="en-GB" sz="6000" dirty="0"/>
          </a:p>
          <a:p>
            <a:pPr marL="0" lvl="0" indent="0">
              <a:buNone/>
            </a:pPr>
            <a:r>
              <a:rPr lang="et-EE" sz="6000" dirty="0"/>
              <a:t>- MKM ja HTM </a:t>
            </a:r>
            <a:r>
              <a:rPr lang="en-GB" sz="6000" dirty="0"/>
              <a:t>v</a:t>
            </a:r>
            <a:r>
              <a:rPr lang="et-EE" sz="6000" dirty="0"/>
              <a:t>aldkondlik komisjon, struktuurivahenditel põhinevad   toetusmeetmed 2014-2020: Marina Kaas, EVEA asepresident</a:t>
            </a:r>
            <a:endParaRPr lang="en-GB" sz="6000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2260" y="5903415"/>
            <a:ext cx="2444685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6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8067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EVEA </a:t>
            </a:r>
            <a:r>
              <a:rPr lang="en-GB" b="1" dirty="0" err="1">
                <a:solidFill>
                  <a:schemeClr val="accent2"/>
                </a:solidFill>
              </a:rPr>
              <a:t>esindatus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456" y="1074655"/>
            <a:ext cx="10515600" cy="5187150"/>
          </a:xfrm>
        </p:spPr>
        <p:txBody>
          <a:bodyPr>
            <a:noAutofit/>
          </a:bodyPr>
          <a:lstStyle/>
          <a:p>
            <a:r>
              <a:rPr lang="et-EE" sz="2000" b="1" u="sng" dirty="0"/>
              <a:t>Rahandusministeeriumi haldusala</a:t>
            </a:r>
            <a:endParaRPr lang="en-GB" sz="2000" dirty="0"/>
          </a:p>
          <a:p>
            <a:pPr marL="0" lvl="0" indent="0">
              <a:buNone/>
            </a:pPr>
            <a:r>
              <a:rPr lang="en-GB" sz="2000" dirty="0"/>
              <a:t>- </a:t>
            </a:r>
            <a:r>
              <a:rPr lang="et-EE" sz="2000" dirty="0"/>
              <a:t>Maksupettuste valitsuskomisjon: </a:t>
            </a:r>
            <a:r>
              <a:rPr lang="en-GB" sz="2000" dirty="0" err="1"/>
              <a:t>Heiki</a:t>
            </a:r>
            <a:r>
              <a:rPr lang="en-GB" sz="2000" dirty="0"/>
              <a:t> </a:t>
            </a:r>
            <a:r>
              <a:rPr lang="en-GB" sz="2000" dirty="0" err="1"/>
              <a:t>Rits</a:t>
            </a:r>
            <a:r>
              <a:rPr lang="et-EE" sz="2000" dirty="0"/>
              <a:t>, </a:t>
            </a:r>
            <a:r>
              <a:rPr lang="en-GB" sz="2000" dirty="0"/>
              <a:t>EVEA president</a:t>
            </a:r>
          </a:p>
          <a:p>
            <a:pPr marL="0" lvl="0" indent="0">
              <a:buNone/>
            </a:pPr>
            <a:r>
              <a:rPr lang="en-GB" sz="2000" dirty="0"/>
              <a:t>- </a:t>
            </a:r>
            <a:r>
              <a:rPr lang="et-EE" sz="2000" dirty="0"/>
              <a:t>Ühtekuuluvuspoliitika rakenduskava seirekomisjon: liige Marina Kaas, </a:t>
            </a:r>
            <a:r>
              <a:rPr lang="en-GB" sz="2000" dirty="0"/>
              <a:t>EVEA </a:t>
            </a:r>
            <a:r>
              <a:rPr lang="en-GB" sz="2000" dirty="0" err="1"/>
              <a:t>asepresident</a:t>
            </a:r>
            <a:endParaRPr lang="en-GB" sz="2000" dirty="0"/>
          </a:p>
          <a:p>
            <a:pPr marL="0" lvl="0" indent="0">
              <a:buNone/>
            </a:pPr>
            <a:r>
              <a:rPr lang="en-GB" sz="2000" dirty="0"/>
              <a:t>- </a:t>
            </a:r>
            <a:r>
              <a:rPr lang="et-EE" sz="2000" dirty="0"/>
              <a:t>Eesti maksekeskkonna foorum: Ron Luvistsuk, EVEA volikogu liige</a:t>
            </a:r>
            <a:endParaRPr lang="en-GB" sz="2000" dirty="0"/>
          </a:p>
          <a:p>
            <a:r>
              <a:rPr lang="et-EE" sz="2000" b="1" u="sng" dirty="0"/>
              <a:t>Maaeluministeeriumi haldusala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- </a:t>
            </a:r>
            <a:r>
              <a:rPr lang="et-EE" sz="2000" dirty="0"/>
              <a:t>PMAN- Põllumajanduse ja maaelu arengu nõukogu: Tiit Niilo (Nopri Talumeierei OÜ; EVEA liige) </a:t>
            </a:r>
            <a:endParaRPr lang="en-GB" sz="2000" dirty="0"/>
          </a:p>
          <a:p>
            <a:pPr marL="0" lvl="0" indent="0">
              <a:buNone/>
            </a:pPr>
            <a:r>
              <a:rPr lang="en-GB" sz="2000" dirty="0"/>
              <a:t>- </a:t>
            </a:r>
            <a:r>
              <a:rPr lang="et-EE" sz="2000" dirty="0"/>
              <a:t>Maaelu arengukava 2014-2020 juhtkomisjon: liige Marina Kaas, asendusliige Kadri Kullman, volikogu liige</a:t>
            </a:r>
            <a:endParaRPr lang="en-GB" sz="2000" dirty="0"/>
          </a:p>
          <a:p>
            <a:pPr marL="0" lvl="0" indent="0">
              <a:buNone/>
            </a:pPr>
            <a:r>
              <a:rPr lang="en-GB" sz="2000" dirty="0"/>
              <a:t>- </a:t>
            </a:r>
            <a:r>
              <a:rPr lang="et-EE" sz="2000" dirty="0"/>
              <a:t>Maaeluministeeriumi Ekspordinõukogu: liige Martin Bristol, EVEA volikogu liige, asendusliige Andres Trumm (Arke Lihatööstuse AS juhatuse esimees,  EVEA liige) </a:t>
            </a:r>
            <a:endParaRPr lang="en-GB" sz="2000" dirty="0"/>
          </a:p>
          <a:p>
            <a:pPr marL="0" lvl="0" indent="0">
              <a:buNone/>
            </a:pPr>
            <a:r>
              <a:rPr lang="en-GB" sz="2000" dirty="0"/>
              <a:t>- </a:t>
            </a:r>
            <a:r>
              <a:rPr lang="et-EE" sz="2000" dirty="0"/>
              <a:t>Põllumajandus- ja Kalanduspoliitika aastani 2030 töögrupp, liige Marina Kaas, asendusliikmed Signe Sarah Arro ja Martin Bristol</a:t>
            </a:r>
            <a:endParaRPr lang="en-GB" sz="2000" dirty="0"/>
          </a:p>
          <a:p>
            <a:pPr marL="0" lvl="0" indent="0">
              <a:buNone/>
            </a:pPr>
            <a:r>
              <a:rPr lang="en-GB" sz="2000" dirty="0"/>
              <a:t>- </a:t>
            </a:r>
            <a:r>
              <a:rPr lang="et-EE" sz="2000" dirty="0"/>
              <a:t>Veterinaar- ja Toiduameti  kliendinõukoda: Signe Sarah Arro, EVEA volikogu liige</a:t>
            </a:r>
            <a:endParaRPr lang="en-GB" sz="2000" dirty="0"/>
          </a:p>
          <a:p>
            <a:pPr marL="0" lvl="0" indent="0">
              <a:buNone/>
            </a:pPr>
            <a:r>
              <a:rPr lang="en-GB" sz="2000" dirty="0"/>
              <a:t>- </a:t>
            </a:r>
            <a:r>
              <a:rPr lang="et-EE" sz="2000" dirty="0"/>
              <a:t>Maaeluvõrgustiku koostöökoda: Maire Forsel, Leisi Lapikoda OÜ, EVEA liige </a:t>
            </a:r>
            <a:endParaRPr lang="en-GB" sz="2000" dirty="0"/>
          </a:p>
          <a:p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8120" y="5831999"/>
            <a:ext cx="2444685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23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1218</Words>
  <Application>Microsoft Office PowerPoint</Application>
  <PresentationFormat>Laiekraan</PresentationFormat>
  <Paragraphs>155</Paragraphs>
  <Slides>19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Helvetica</vt:lpstr>
      <vt:lpstr>Helvetica Light</vt:lpstr>
      <vt:lpstr>Office Theme</vt:lpstr>
      <vt:lpstr>EVEA korraline üldkoosolek</vt:lpstr>
      <vt:lpstr>Päevakord:</vt:lpstr>
      <vt:lpstr>Tegevusaruanne 2018</vt:lpstr>
      <vt:lpstr>PowerPointi esitlus</vt:lpstr>
      <vt:lpstr>EVEA uue juhtkonna esmased tegevused </vt:lpstr>
      <vt:lpstr>EVEA peamised tegevussuunad 2018 </vt:lpstr>
      <vt:lpstr>VKEde huvide esindamine</vt:lpstr>
      <vt:lpstr>EVEA esindatus</vt:lpstr>
      <vt:lpstr>EVEA esindatus</vt:lpstr>
      <vt:lpstr>EVEA esindatus</vt:lpstr>
      <vt:lpstr>#SMEtoo kampaania</vt:lpstr>
      <vt:lpstr>Töö liikmetega </vt:lpstr>
      <vt:lpstr>Töö avalikkusega ja meediaga erinevate kanalite kaudu (alates 12.06.2018)</vt:lpstr>
      <vt:lpstr>Suhtlus avalikkusega erinevate kanalite kaudu (alates 12.06.2018)</vt:lpstr>
      <vt:lpstr>Lähieesmärk  </vt:lpstr>
      <vt:lpstr>VKEde potentsiaal – meeldetuletuseks ja julgustuseks</vt:lpstr>
      <vt:lpstr>Rahvusvaheline koostöö</vt:lpstr>
      <vt:lpstr>EVEA 30-nda juubeli tähistamine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</dc:creator>
  <cp:lastModifiedBy>Virge Haavasalu</cp:lastModifiedBy>
  <cp:revision>84</cp:revision>
  <dcterms:created xsi:type="dcterms:W3CDTF">2019-01-25T15:28:29Z</dcterms:created>
  <dcterms:modified xsi:type="dcterms:W3CDTF">2019-02-27T15:52:16Z</dcterms:modified>
</cp:coreProperties>
</file>