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84" r:id="rId10"/>
    <p:sldId id="285" r:id="rId11"/>
    <p:sldId id="262" r:id="rId12"/>
    <p:sldId id="263" r:id="rId13"/>
    <p:sldId id="264" r:id="rId14"/>
    <p:sldId id="265" r:id="rId15"/>
    <p:sldId id="266" r:id="rId16"/>
    <p:sldId id="267" r:id="rId17"/>
    <p:sldId id="287" r:id="rId18"/>
    <p:sldId id="289" r:id="rId19"/>
    <p:sldId id="268" r:id="rId20"/>
    <p:sldId id="280" r:id="rId21"/>
    <p:sldId id="286" r:id="rId22"/>
    <p:sldId id="281" r:id="rId23"/>
    <p:sldId id="288" r:id="rId24"/>
    <p:sldId id="272" r:id="rId25"/>
    <p:sldId id="273" r:id="rId26"/>
    <p:sldId id="277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3" roundtripDataSignature="AMtx7mhQJzSUR1aWaAY789cAYZwrixh9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24704724409451E-2"/>
          <c:y val="0.16792118799697417"/>
          <c:w val="0.96562499999999996"/>
          <c:h val="0.78029744215689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EF-4944-8F64-6944FA0FE3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CEF-4944-8F64-6944FA0FE3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BCEF-4944-8F64-6944FA0FE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814765488"/>
        <c:axId val="814762768"/>
      </c:barChart>
      <c:catAx>
        <c:axId val="814765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4762768"/>
        <c:crosses val="autoZero"/>
        <c:auto val="1"/>
        <c:lblAlgn val="ctr"/>
        <c:lblOffset val="100"/>
        <c:noMultiLvlLbl val="0"/>
      </c:catAx>
      <c:valAx>
        <c:axId val="814762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476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26328740157475E-2"/>
          <c:y val="7.5679416868763047E-2"/>
          <c:w val="0.91497367125984252"/>
          <c:h val="0.77869188123204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1500</c:v>
                </c:pt>
                <c:pt idx="2">
                  <c:v>5500</c:v>
                </c:pt>
                <c:pt idx="3">
                  <c:v>6200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D-4435-A60F-F060988933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D-4435-A60F-F060988933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7D-4435-A60F-F06098893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848224"/>
        <c:axId val="1095433808"/>
      </c:barChart>
      <c:catAx>
        <c:axId val="81384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95433808"/>
        <c:crosses val="autoZero"/>
        <c:auto val="1"/>
        <c:lblAlgn val="ctr"/>
        <c:lblOffset val="100"/>
        <c:noMultiLvlLbl val="0"/>
      </c:catAx>
      <c:valAx>
        <c:axId val="109543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81384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68524156916171E-2"/>
          <c:y val="0.12912899058015559"/>
          <c:w val="0.92256291523630174"/>
          <c:h val="0.77869188123204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2017 (10; 28)</c:v>
                </c:pt>
                <c:pt idx="1">
                  <c:v>2018 (71; 61)</c:v>
                </c:pt>
                <c:pt idx="2">
                  <c:v>2019 (500; 20)</c:v>
                </c:pt>
                <c:pt idx="3">
                  <c:v>2020 (4000; 7)</c:v>
                </c:pt>
                <c:pt idx="4">
                  <c:v>2021 (700; 13)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71</c:v>
                </c:pt>
                <c:pt idx="2">
                  <c:v>500</c:v>
                </c:pt>
                <c:pt idx="3">
                  <c:v>4000</c:v>
                </c:pt>
                <c:pt idx="4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5-4DD5-A633-A286FD598C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2017 (10; 28)</c:v>
                </c:pt>
                <c:pt idx="1">
                  <c:v>2018 (71; 61)</c:v>
                </c:pt>
                <c:pt idx="2">
                  <c:v>2019 (500; 20)</c:v>
                </c:pt>
                <c:pt idx="3">
                  <c:v>2020 (4000; 7)</c:v>
                </c:pt>
                <c:pt idx="4">
                  <c:v>2021 (700; 13)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</c:v>
                </c:pt>
                <c:pt idx="1">
                  <c:v>61</c:v>
                </c:pt>
                <c:pt idx="2">
                  <c:v>20</c:v>
                </c:pt>
                <c:pt idx="3">
                  <c:v>7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5-4DD5-A633-A286FD598C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2017 (10; 28)</c:v>
                </c:pt>
                <c:pt idx="1">
                  <c:v>2018 (71; 61)</c:v>
                </c:pt>
                <c:pt idx="2">
                  <c:v>2019 (500; 20)</c:v>
                </c:pt>
                <c:pt idx="3">
                  <c:v>2020 (4000; 7)</c:v>
                </c:pt>
                <c:pt idx="4">
                  <c:v>2021 (700; 13)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365-4DD5-A633-A286FD598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5432720"/>
        <c:axId val="1095438704"/>
      </c:barChart>
      <c:catAx>
        <c:axId val="109543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95438704"/>
        <c:crosses val="autoZero"/>
        <c:auto val="1"/>
        <c:lblAlgn val="ctr"/>
        <c:lblOffset val="100"/>
        <c:noMultiLvlLbl val="0"/>
      </c:catAx>
      <c:valAx>
        <c:axId val="109543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9543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2018 (II pa)</c:v>
                </c:pt>
                <c:pt idx="1">
                  <c:v>2019</c:v>
                </c:pt>
                <c:pt idx="2">
                  <c:v>2020</c:v>
                </c:pt>
                <c:pt idx="3">
                  <c:v>2021 (I p-a)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88</c:v>
                </c:pt>
                <c:pt idx="2">
                  <c:v>113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D-4472-AF39-429F2A2DC4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2018 (II pa)</c:v>
                </c:pt>
                <c:pt idx="1">
                  <c:v>2019</c:v>
                </c:pt>
                <c:pt idx="2">
                  <c:v>2020</c:v>
                </c:pt>
                <c:pt idx="3">
                  <c:v>2021 (I p-a)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6ED-4472-AF39-429F2A2DC4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2018 (II pa)</c:v>
                </c:pt>
                <c:pt idx="1">
                  <c:v>2019</c:v>
                </c:pt>
                <c:pt idx="2">
                  <c:v>2020</c:v>
                </c:pt>
                <c:pt idx="3">
                  <c:v>2021 (I p-a)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D-4472-AF39-429F2A2DC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5433264"/>
        <c:axId val="1095440880"/>
      </c:barChart>
      <c:catAx>
        <c:axId val="109543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95440880"/>
        <c:crosses val="autoZero"/>
        <c:auto val="1"/>
        <c:lblAlgn val="ctr"/>
        <c:lblOffset val="100"/>
        <c:noMultiLvlLbl val="0"/>
      </c:catAx>
      <c:valAx>
        <c:axId val="109544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9543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8669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4318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8453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183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942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0597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8510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24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88b971710_1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888b971710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81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91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031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509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268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618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30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353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32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vea.ee/ettevotjate-poordumine-vabariigi-valitsuse-poole-seoses-turismiettevotete-arimudelite-rakendamise-toetuse-taotlusvooruga/" TargetMode="External"/><Relationship Id="rId3" Type="http://schemas.openxmlformats.org/officeDocument/2006/relationships/hyperlink" Target="https://evea.ee/evea-eesti-vaike-ja-keskmiste-ettevotjate-assotsiatsioon-seisukohad-tootervishoiu-ja-tooohutuse-seaduse-ning-teiste-seaduste-muutmise-seaduse-eelnoule-257-seevea-eesti-vaike-ja-keskmiste-ettevo/" TargetMode="External"/><Relationship Id="rId7" Type="http://schemas.openxmlformats.org/officeDocument/2006/relationships/hyperlink" Target="https://evea.ee/evea-margukiri-ev-presidendile-seoses-tootervishoiu-ja-tooohutuse-seaduse-ttos-ning-teiste-seaduste-muutmise-protsessiga/" TargetMode="External"/><Relationship Id="rId2" Type="http://schemas.openxmlformats.org/officeDocument/2006/relationships/hyperlink" Target="https://evea.ee/evea-avaldus-oiguskantslerile-seoses-haigushuvitiste-korra-seadusparasuseg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a.ee/evea-kollektiivliikme-mtu-reisiburoode-liit-poordumine-seoses-toetuse-maaramise-noudmisega-sektori-vaikeettevotetele/" TargetMode="External"/><Relationship Id="rId5" Type="http://schemas.openxmlformats.org/officeDocument/2006/relationships/hyperlink" Target="https://evea.ee/tunnustusavaldus-rahandusminister-martin-helmele-ja-riigihalduse-ministrile-anneli-otile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evea.ee/kiired-ettepanekud-evealt-seoses-30-11-kohtumisega-minister-raul-siemiga/" TargetMode="External"/><Relationship Id="rId9" Type="http://schemas.openxmlformats.org/officeDocument/2006/relationships/hyperlink" Target="https://evea.ee/evea-poordumine-koalitsiooni-labiraakijate-poole-ettevotlusministri-ametikoha-taastamiseks-ja-voimalike-kandidaatide-valjapakkumine-ettevotjate-poolt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vea.ee/eesti-vaike-ja-keskmiste-ettevotjate-assotsiatsioon-seisukohad-alkoholi-tubaka-kutuse-ja-elektriaktsiisi-seaduse-muutmise-seaduse-eelnou-kooskolastamisel/" TargetMode="External"/><Relationship Id="rId3" Type="http://schemas.openxmlformats.org/officeDocument/2006/relationships/hyperlink" Target="https://evea.ee/evea-ettepanekud-vabariigi-valitsusele-majanduse-kriisiabi-meetmete-ja-el-taastevahendite-rahastamiskavade-ulevaatamiseks/" TargetMode="External"/><Relationship Id="rId7" Type="http://schemas.openxmlformats.org/officeDocument/2006/relationships/hyperlink" Target="https://evea.ee/evea-avalik-poordumine-peaminister-kaja-kallase-poole-raakige-ettevotjatega-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a.ee/evea-poordumine-riigikogu-fraktsioonide-poole-seoses-riigi-lisaeelarve-ja-eelnou-347se-menetlusega-karantiini-eneseisolatsiooni-maaratud-inimestele-haigushuvitiste-maksmine-peab-toimuma-lisaeelarve/" TargetMode="External"/><Relationship Id="rId5" Type="http://schemas.openxmlformats.org/officeDocument/2006/relationships/hyperlink" Target="https://evea.ee/evea-seisukohad-el-palkade-labipaistvuse-direktiivi-ettepanekule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evea.ee/evea-ettepanekud-tootasu-toetuse-tingimuste-muutmiseks/" TargetMode="External"/><Relationship Id="rId9" Type="http://schemas.openxmlformats.org/officeDocument/2006/relationships/hyperlink" Target="https://evea.ee/evea-seisukohad-kollektiivlepingu-seaduse-ja-teiste-seaduste-muutmise-seaduse-eelnoule-383-s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YLNMKaCWPgS8RzIVU5Ob3POv60GUf1u2IBZKjHJMPw/edit#gid=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YLNMKaCWPgS8RzIVU5Ob3POv60GUf1u2IBZKjHJMPw/edit#gid=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vea@evea.ee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evea.ee/" TargetMode="External"/><Relationship Id="rId5" Type="http://schemas.openxmlformats.org/officeDocument/2006/relationships/hyperlink" Target="https://evea.ee/" TargetMode="External"/><Relationship Id="rId4" Type="http://schemas.openxmlformats.org/officeDocument/2006/relationships/hyperlink" Target="https://evea.ee/smetoo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YLNMKaCWPgS8RzIVU5Ob3POv60GUf1u2IBZKjHJMPw/edit#gi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vea.ee/kiireloomulised-tahelepanekud-seoses-23-aprillil-2020-vabariigi-valitsuse-poolt-kinnitatavate-ettevotluse-kriisiabimeetmetega/" TargetMode="External"/><Relationship Id="rId3" Type="http://schemas.openxmlformats.org/officeDocument/2006/relationships/hyperlink" Target="https://evea.ee/evea-kriisiettepanekute-1-pakett/" TargetMode="External"/><Relationship Id="rId7" Type="http://schemas.openxmlformats.org/officeDocument/2006/relationships/hyperlink" Target="https://evea.ee/lisaeelarve-voimaldagu-paindlikkust-muuta-kiiruga-valjahoigatud-meetmete-rahastamist/" TargetMode="External"/><Relationship Id="rId2" Type="http://schemas.openxmlformats.org/officeDocument/2006/relationships/hyperlink" Target="https://evea.ee/wp-content/uploads/2020/03/Vastus-EVEA-ettepanekutele-mitmekesistamise-ja-FI-meetmete-osas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a.ee/evea-poordumine-enim-kannatanud-ettevotlussektorite-toetusmeetmete-rahastamiseks-labi-lisaeelarve/" TargetMode="External"/><Relationship Id="rId5" Type="http://schemas.openxmlformats.org/officeDocument/2006/relationships/hyperlink" Target="https://evea.ee/evea-seisukoht-kredexi-erakorralise-laenumeetme-osas-ja-ettepanekud-fie-de-ja-vaikeettevotete-likviidsuse-toetamiseks/" TargetMode="External"/><Relationship Id="rId4" Type="http://schemas.openxmlformats.org/officeDocument/2006/relationships/hyperlink" Target="https://evea.ee/evea-ettepanekud-vabariigi-valitsusele-taiendavate-meetmete-rakendamiseks-ettevotlussektoris-seoses-covid-19-kriisiga/" TargetMode="Externa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vea.ee/evea-eesti-vaike-ja-keskmiste-ettevotjate-assotsiatsioon-seisukohad-tootuskindlustuse-seaduse-ja-tooturuteenuste-ja-toetuste-seaduse-muutmise-seaduseelnou-valjatootamise-kavatsusele/" TargetMode="External"/><Relationship Id="rId3" Type="http://schemas.openxmlformats.org/officeDocument/2006/relationships/hyperlink" Target="https://evea.ee/evea-ettepanekud-covid-19-levikust-pohjustatud-olukorrast-valjumise-strateegia-20-04-2020-tooversiooni-taiendamiseks/" TargetMode="External"/><Relationship Id="rId7" Type="http://schemas.openxmlformats.org/officeDocument/2006/relationships/hyperlink" Target="https://evea.ee/evea-3-ettepanekut-vabariigi-valitsusele-koroonakriisis-inimeste-vabaliikumise-piirangute-tottu-enim-kannatanud-ettevotete-toetamiseks/" TargetMode="External"/><Relationship Id="rId2" Type="http://schemas.openxmlformats.org/officeDocument/2006/relationships/hyperlink" Target="https://evea.ee/evea-avaldus-seoses-rahandusministri-martin-helme-23-04-2020-esitatud-memorandumig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a.ee/haigushuvitiste-maksmise-korra-muutmisest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evea.ee/poordumine-seoses-taiendavate-kriisiabimeetmete-planeerimisega-ettevotjatele/" TargetMode="External"/><Relationship Id="rId10" Type="http://schemas.openxmlformats.org/officeDocument/2006/relationships/hyperlink" Target="https://evea.ee/evea-poordumine-koroonakriisi-tagajarjel-tekkinud-maksuvolgade-kasitlemise-ajatamistaotluste-lahendamise-teemal/" TargetMode="External"/><Relationship Id="rId4" Type="http://schemas.openxmlformats.org/officeDocument/2006/relationships/hyperlink" Target="https://evea.ee/evea-poordumine-seoses-valitsuse-28-04-2020-vastu-voetud-maarusega-nr-31-ja-selle-rakendamisega/" TargetMode="External"/><Relationship Id="rId9" Type="http://schemas.openxmlformats.org/officeDocument/2006/relationships/hyperlink" Target="https://evea.ee/poordumine-seoses-turismi-sektori-toetusmeetmete-rakendamiseg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vea.ee/evea-seisukohad-13-10-2020-upp-strateegiakava-koosoleku-sekkumislehed/" TargetMode="External"/><Relationship Id="rId3" Type="http://schemas.openxmlformats.org/officeDocument/2006/relationships/hyperlink" Target="https://evea.ee/evea-ettepanek-majandusarengu-komisjoni-juurde-loodud-ekspertkogu-koosseisu-taiendamiseks/" TargetMode="External"/><Relationship Id="rId7" Type="http://schemas.openxmlformats.org/officeDocument/2006/relationships/hyperlink" Target="https://evea.ee/evea-ettepanekud-renditoetuse-jatkumeetme-pohitingimustele-tapsustatud-2-10-2020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evea.ee/evea-poordumine-seoses-taiendavate-kriisiabimeetmete-valjatootamiseg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a.ee/evea-teeb-ettepaneku-kaaluda-turismisektori-toetuseks-maksude-osalist-tagastust/" TargetMode="External"/><Relationship Id="rId11" Type="http://schemas.openxmlformats.org/officeDocument/2006/relationships/hyperlink" Target="https://evea.ee/evea-poordumine-seoses-react-eu-ja-teiste-riigieelarveliste-ja-el-vahendite-planeerimisega-covid-19-kriisi-moju-leevendamiseks/" TargetMode="External"/><Relationship Id="rId5" Type="http://schemas.openxmlformats.org/officeDocument/2006/relationships/hyperlink" Target="https://evea.ee/evea-ettepanekud-turismi-valdkonna-kriisiabi-taiendava-vooru-tingimuste-kohta/" TargetMode="External"/><Relationship Id="rId10" Type="http://schemas.openxmlformats.org/officeDocument/2006/relationships/hyperlink" Target="https://evea.ee/evea-seisukohad-kollektiivlepingu-seaduse-ja-teiste-seaduste-muutmise-seaduse-eelnoule/" TargetMode="External"/><Relationship Id="rId4" Type="http://schemas.openxmlformats.org/officeDocument/2006/relationships/hyperlink" Target="https://evea.ee/evea-ettepanekud-covid-19-levikust-pohjustatud-olukorrast-valjumise-majandusuuenduste-paketile/" TargetMode="External"/><Relationship Id="rId9" Type="http://schemas.openxmlformats.org/officeDocument/2006/relationships/hyperlink" Target="https://evea.ee/evea-eesti-vaike-ja-keskmiste-ettevotjate-assotsiatsioon-seisukoht-haigushuvitiste-korra-muutmises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31434" y="630610"/>
            <a:ext cx="9144000" cy="262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alibri"/>
              <a:buNone/>
            </a:pPr>
            <a:r>
              <a:rPr lang="en-GB" b="1" dirty="0">
                <a:solidFill>
                  <a:schemeClr val="accent2"/>
                </a:solidFill>
              </a:rPr>
              <a:t>EVEA </a:t>
            </a:r>
            <a:r>
              <a:rPr lang="en-GB" b="1" dirty="0" err="1">
                <a:solidFill>
                  <a:schemeClr val="accent2"/>
                </a:solidFill>
              </a:rPr>
              <a:t>korraline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üldkoosolek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458816"/>
            <a:ext cx="9144000" cy="179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 dirty="0">
                <a:solidFill>
                  <a:schemeClr val="bg2"/>
                </a:solidFill>
              </a:rPr>
              <a:t>09.06.2021</a:t>
            </a:r>
            <a:endParaRPr dirty="0">
              <a:solidFill>
                <a:schemeClr val="bg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71334" y="11281944"/>
            <a:ext cx="5900467" cy="151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4663" y="9719035"/>
            <a:ext cx="3016753" cy="8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2102" y="4769692"/>
            <a:ext cx="5972069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404"/>
            <a:ext cx="10515600" cy="1325563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chemeClr val="accent2"/>
                </a:solidFill>
              </a:rPr>
              <a:t>VKEde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huvide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esindamine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2696"/>
            <a:ext cx="10515600" cy="5665304"/>
          </a:xfrm>
        </p:spPr>
        <p:txBody>
          <a:bodyPr>
            <a:noAutofit/>
          </a:bodyPr>
          <a:lstStyle/>
          <a:p>
            <a:pPr fontAlgn="base"/>
            <a:r>
              <a:rPr lang="en-GB" sz="2000" dirty="0">
                <a:hlinkClick r:id="rId2"/>
              </a:rPr>
              <a:t>EVEA </a:t>
            </a:r>
            <a:r>
              <a:rPr lang="en-GB" sz="2000" dirty="0" err="1">
                <a:hlinkClick r:id="rId2"/>
              </a:rPr>
              <a:t>avaldus</a:t>
            </a:r>
            <a:r>
              <a:rPr lang="en-GB" sz="2000" dirty="0">
                <a:hlinkClick r:id="rId2"/>
              </a:rPr>
              <a:t> </a:t>
            </a:r>
            <a:r>
              <a:rPr lang="en-GB" sz="2000" dirty="0" err="1">
                <a:hlinkClick r:id="rId2"/>
              </a:rPr>
              <a:t>õiguskantslerile</a:t>
            </a:r>
            <a:r>
              <a:rPr lang="en-GB" sz="2000" dirty="0">
                <a:hlinkClick r:id="rId2"/>
              </a:rPr>
              <a:t> </a:t>
            </a:r>
            <a:r>
              <a:rPr lang="en-GB" sz="2000" dirty="0" err="1">
                <a:hlinkClick r:id="rId2"/>
              </a:rPr>
              <a:t>seoses</a:t>
            </a:r>
            <a:r>
              <a:rPr lang="en-GB" sz="2000" dirty="0">
                <a:hlinkClick r:id="rId2"/>
              </a:rPr>
              <a:t> </a:t>
            </a:r>
            <a:r>
              <a:rPr lang="en-GB" sz="2000" dirty="0" err="1">
                <a:hlinkClick r:id="rId2"/>
              </a:rPr>
              <a:t>haigushüvitiste</a:t>
            </a:r>
            <a:r>
              <a:rPr lang="en-GB" sz="2000" dirty="0">
                <a:hlinkClick r:id="rId2"/>
              </a:rPr>
              <a:t> </a:t>
            </a:r>
            <a:r>
              <a:rPr lang="en-GB" sz="2000" dirty="0" err="1">
                <a:hlinkClick r:id="rId2"/>
              </a:rPr>
              <a:t>korra</a:t>
            </a:r>
            <a:r>
              <a:rPr lang="en-GB" sz="2000" dirty="0">
                <a:hlinkClick r:id="rId2"/>
              </a:rPr>
              <a:t> </a:t>
            </a:r>
            <a:r>
              <a:rPr lang="en-GB" sz="2000" dirty="0" err="1">
                <a:hlinkClick r:id="rId2"/>
              </a:rPr>
              <a:t>seaduspärasusega</a:t>
            </a:r>
            <a:r>
              <a:rPr lang="en-GB" sz="2000" dirty="0"/>
              <a:t>; 29.11.2020</a:t>
            </a:r>
          </a:p>
          <a:p>
            <a:pPr fontAlgn="base"/>
            <a:r>
              <a:rPr lang="en-GB" sz="2000" dirty="0">
                <a:hlinkClick r:id="rId3"/>
              </a:rPr>
              <a:t>EVEA (Eesti Väike- ja Keskmiste Ettevõtjate Assotsiatsioon) </a:t>
            </a:r>
            <a:r>
              <a:rPr lang="en-GB" sz="2000" dirty="0" err="1">
                <a:hlinkClick r:id="rId3"/>
              </a:rPr>
              <a:t>seisukohad</a:t>
            </a:r>
            <a:r>
              <a:rPr lang="en-GB" sz="2000" dirty="0">
                <a:hlinkClick r:id="rId3"/>
              </a:rPr>
              <a:t> </a:t>
            </a:r>
            <a:r>
              <a:rPr lang="en-GB" sz="2000" dirty="0" err="1">
                <a:hlinkClick r:id="rId3"/>
              </a:rPr>
              <a:t>Töötervishoiu</a:t>
            </a:r>
            <a:r>
              <a:rPr lang="en-GB" sz="2000" dirty="0">
                <a:hlinkClick r:id="rId3"/>
              </a:rPr>
              <a:t> ja </a:t>
            </a:r>
            <a:r>
              <a:rPr lang="en-GB" sz="2000" dirty="0" err="1">
                <a:hlinkClick r:id="rId3"/>
              </a:rPr>
              <a:t>tööohutuse</a:t>
            </a:r>
            <a:r>
              <a:rPr lang="en-GB" sz="2000" dirty="0">
                <a:hlinkClick r:id="rId3"/>
              </a:rPr>
              <a:t> </a:t>
            </a:r>
            <a:r>
              <a:rPr lang="en-GB" sz="2000" dirty="0" err="1">
                <a:hlinkClick r:id="rId3"/>
              </a:rPr>
              <a:t>seaduse</a:t>
            </a:r>
            <a:r>
              <a:rPr lang="en-GB" sz="2000" dirty="0">
                <a:hlinkClick r:id="rId3"/>
              </a:rPr>
              <a:t> </a:t>
            </a:r>
            <a:r>
              <a:rPr lang="en-GB" sz="2000" dirty="0" err="1">
                <a:hlinkClick r:id="rId3"/>
              </a:rPr>
              <a:t>ning</a:t>
            </a:r>
            <a:r>
              <a:rPr lang="en-GB" sz="2000" dirty="0">
                <a:hlinkClick r:id="rId3"/>
              </a:rPr>
              <a:t> </a:t>
            </a:r>
            <a:r>
              <a:rPr lang="en-GB" sz="2000" dirty="0" err="1">
                <a:hlinkClick r:id="rId3"/>
              </a:rPr>
              <a:t>teiste</a:t>
            </a:r>
            <a:r>
              <a:rPr lang="en-GB" sz="2000" dirty="0">
                <a:hlinkClick r:id="rId3"/>
              </a:rPr>
              <a:t> </a:t>
            </a:r>
            <a:r>
              <a:rPr lang="en-GB" sz="2000" dirty="0" err="1">
                <a:hlinkClick r:id="rId3"/>
              </a:rPr>
              <a:t>seaduste</a:t>
            </a:r>
            <a:r>
              <a:rPr lang="en-GB" sz="2000" dirty="0">
                <a:hlinkClick r:id="rId3"/>
              </a:rPr>
              <a:t> </a:t>
            </a:r>
            <a:r>
              <a:rPr lang="en-GB" sz="2000" dirty="0" err="1">
                <a:hlinkClick r:id="rId3"/>
              </a:rPr>
              <a:t>muutmise</a:t>
            </a:r>
            <a:r>
              <a:rPr lang="en-GB" sz="2000" dirty="0">
                <a:hlinkClick r:id="rId3"/>
              </a:rPr>
              <a:t> </a:t>
            </a:r>
            <a:r>
              <a:rPr lang="en-GB" sz="2000" dirty="0" err="1">
                <a:hlinkClick r:id="rId3"/>
              </a:rPr>
              <a:t>seaduse</a:t>
            </a:r>
            <a:r>
              <a:rPr lang="en-GB" sz="2000" dirty="0">
                <a:hlinkClick r:id="rId3"/>
              </a:rPr>
              <a:t> </a:t>
            </a:r>
            <a:r>
              <a:rPr lang="en-GB" sz="2000" dirty="0" err="1">
                <a:hlinkClick r:id="rId3"/>
              </a:rPr>
              <a:t>eelnõule</a:t>
            </a:r>
            <a:r>
              <a:rPr lang="en-GB" sz="2000" dirty="0">
                <a:hlinkClick r:id="rId3"/>
              </a:rPr>
              <a:t> (257 SE)</a:t>
            </a:r>
            <a:r>
              <a:rPr lang="en-GB" sz="2000" dirty="0"/>
              <a:t>; 30.11.2020</a:t>
            </a:r>
          </a:p>
          <a:p>
            <a:pPr fontAlgn="base"/>
            <a:r>
              <a:rPr lang="en-GB" sz="2000" dirty="0" err="1">
                <a:hlinkClick r:id="rId4"/>
              </a:rPr>
              <a:t>Kiired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err="1">
                <a:hlinkClick r:id="rId4"/>
              </a:rPr>
              <a:t>ettepanekud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err="1">
                <a:hlinkClick r:id="rId4"/>
              </a:rPr>
              <a:t>EVEA’lt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err="1">
                <a:hlinkClick r:id="rId4"/>
              </a:rPr>
              <a:t>seoses</a:t>
            </a:r>
            <a:r>
              <a:rPr lang="en-GB" sz="2000" dirty="0">
                <a:hlinkClick r:id="rId4"/>
              </a:rPr>
              <a:t> 30.11 </a:t>
            </a:r>
            <a:r>
              <a:rPr lang="en-GB" sz="2000" dirty="0" err="1">
                <a:hlinkClick r:id="rId4"/>
              </a:rPr>
              <a:t>kohtumisega</a:t>
            </a:r>
            <a:r>
              <a:rPr lang="en-GB" sz="2000" dirty="0">
                <a:hlinkClick r:id="rId4"/>
              </a:rPr>
              <a:t> minister Raul </a:t>
            </a:r>
            <a:r>
              <a:rPr lang="en-GB" sz="2000" dirty="0" err="1">
                <a:hlinkClick r:id="rId4"/>
              </a:rPr>
              <a:t>Siemiga</a:t>
            </a:r>
            <a:r>
              <a:rPr lang="en-GB" sz="2000" dirty="0"/>
              <a:t>; 01.12.2020</a:t>
            </a:r>
          </a:p>
          <a:p>
            <a:pPr fontAlgn="base"/>
            <a:r>
              <a:rPr lang="en-GB" sz="2000" dirty="0" err="1">
                <a:hlinkClick r:id="rId5"/>
              </a:rPr>
              <a:t>Tunnustusavaldus</a:t>
            </a:r>
            <a:r>
              <a:rPr lang="en-GB" sz="2000" dirty="0">
                <a:hlinkClick r:id="rId5"/>
              </a:rPr>
              <a:t> </a:t>
            </a:r>
            <a:r>
              <a:rPr lang="en-GB" sz="2000" dirty="0" err="1">
                <a:hlinkClick r:id="rId5"/>
              </a:rPr>
              <a:t>rahandusminister</a:t>
            </a:r>
            <a:r>
              <a:rPr lang="en-GB" sz="2000" dirty="0">
                <a:hlinkClick r:id="rId5"/>
              </a:rPr>
              <a:t> Martin </a:t>
            </a:r>
            <a:r>
              <a:rPr lang="en-GB" sz="2000" dirty="0" err="1">
                <a:hlinkClick r:id="rId5"/>
              </a:rPr>
              <a:t>Helmele</a:t>
            </a:r>
            <a:r>
              <a:rPr lang="en-GB" sz="2000" dirty="0">
                <a:hlinkClick r:id="rId5"/>
              </a:rPr>
              <a:t> ja </a:t>
            </a:r>
            <a:r>
              <a:rPr lang="en-GB" sz="2000" dirty="0" err="1">
                <a:hlinkClick r:id="rId5"/>
              </a:rPr>
              <a:t>riigihalduse</a:t>
            </a:r>
            <a:r>
              <a:rPr lang="en-GB" sz="2000" dirty="0">
                <a:hlinkClick r:id="rId5"/>
              </a:rPr>
              <a:t> </a:t>
            </a:r>
            <a:r>
              <a:rPr lang="en-GB" sz="2000" dirty="0" err="1">
                <a:hlinkClick r:id="rId5"/>
              </a:rPr>
              <a:t>ministrile</a:t>
            </a:r>
            <a:r>
              <a:rPr lang="en-GB" sz="2000" dirty="0">
                <a:hlinkClick r:id="rId5"/>
              </a:rPr>
              <a:t> Anneli </a:t>
            </a:r>
            <a:r>
              <a:rPr lang="en-GB" sz="2000" dirty="0" err="1">
                <a:hlinkClick r:id="rId5"/>
              </a:rPr>
              <a:t>Otile</a:t>
            </a:r>
            <a:r>
              <a:rPr lang="en-GB" sz="2000" dirty="0"/>
              <a:t>; 06.12.2020</a:t>
            </a:r>
            <a:endParaRPr lang="en-GB" sz="2000" dirty="0">
              <a:hlinkClick r:id="rId6"/>
            </a:endParaRPr>
          </a:p>
          <a:p>
            <a:pPr fontAlgn="base"/>
            <a:r>
              <a:rPr lang="en-GB" sz="2000" dirty="0">
                <a:hlinkClick r:id="rId6"/>
              </a:rPr>
              <a:t>EVEA </a:t>
            </a:r>
            <a:r>
              <a:rPr lang="en-GB" sz="2000" dirty="0" err="1">
                <a:hlinkClick r:id="rId6"/>
              </a:rPr>
              <a:t>kollektiivliikme</a:t>
            </a:r>
            <a:r>
              <a:rPr lang="en-GB" sz="2000" dirty="0">
                <a:hlinkClick r:id="rId6"/>
              </a:rPr>
              <a:t> MTÜ </a:t>
            </a:r>
            <a:r>
              <a:rPr lang="en-GB" sz="2000" dirty="0" err="1">
                <a:hlinkClick r:id="rId6"/>
              </a:rPr>
              <a:t>Reisibüroode</a:t>
            </a:r>
            <a:r>
              <a:rPr lang="en-GB" sz="2000" dirty="0">
                <a:hlinkClick r:id="rId6"/>
              </a:rPr>
              <a:t> </a:t>
            </a:r>
            <a:r>
              <a:rPr lang="en-GB" sz="2000" dirty="0" err="1">
                <a:hlinkClick r:id="rId6"/>
              </a:rPr>
              <a:t>Liidu</a:t>
            </a:r>
            <a:r>
              <a:rPr lang="en-GB" sz="2000" dirty="0">
                <a:hlinkClick r:id="rId6"/>
              </a:rPr>
              <a:t> </a:t>
            </a:r>
            <a:r>
              <a:rPr lang="en-GB" sz="2000" dirty="0" err="1">
                <a:hlinkClick r:id="rId6"/>
              </a:rPr>
              <a:t>pöördumine</a:t>
            </a:r>
            <a:r>
              <a:rPr lang="en-GB" sz="2000" dirty="0">
                <a:hlinkClick r:id="rId6"/>
              </a:rPr>
              <a:t> </a:t>
            </a:r>
            <a:r>
              <a:rPr lang="en-GB" sz="2000" dirty="0" err="1">
                <a:hlinkClick r:id="rId6"/>
              </a:rPr>
              <a:t>valitsuse</a:t>
            </a:r>
            <a:r>
              <a:rPr lang="en-GB" sz="2000" dirty="0">
                <a:hlinkClick r:id="rId6"/>
              </a:rPr>
              <a:t> </a:t>
            </a:r>
            <a:r>
              <a:rPr lang="en-GB" sz="2000" dirty="0" err="1">
                <a:hlinkClick r:id="rId6"/>
              </a:rPr>
              <a:t>poole</a:t>
            </a:r>
            <a:r>
              <a:rPr lang="en-GB" sz="2000" dirty="0">
                <a:hlinkClick r:id="rId6"/>
              </a:rPr>
              <a:t> </a:t>
            </a:r>
            <a:r>
              <a:rPr lang="en-GB" sz="2000" dirty="0" err="1">
                <a:hlinkClick r:id="rId6"/>
              </a:rPr>
              <a:t>seoses</a:t>
            </a:r>
            <a:r>
              <a:rPr lang="en-GB" sz="2000" dirty="0">
                <a:hlinkClick r:id="rId6"/>
              </a:rPr>
              <a:t> </a:t>
            </a:r>
            <a:r>
              <a:rPr lang="en-GB" sz="2000" dirty="0" err="1">
                <a:hlinkClick r:id="rId6"/>
              </a:rPr>
              <a:t>toetuse</a:t>
            </a:r>
            <a:r>
              <a:rPr lang="en-GB" sz="2000" dirty="0">
                <a:hlinkClick r:id="rId6"/>
              </a:rPr>
              <a:t> </a:t>
            </a:r>
            <a:r>
              <a:rPr lang="en-GB" sz="2000" dirty="0" err="1">
                <a:hlinkClick r:id="rId6"/>
              </a:rPr>
              <a:t>määramise</a:t>
            </a:r>
            <a:r>
              <a:rPr lang="en-GB" sz="2000" dirty="0">
                <a:hlinkClick r:id="rId6"/>
              </a:rPr>
              <a:t> </a:t>
            </a:r>
            <a:r>
              <a:rPr lang="en-GB" sz="2000" dirty="0" err="1">
                <a:hlinkClick r:id="rId6"/>
              </a:rPr>
              <a:t>nõudmisega</a:t>
            </a:r>
            <a:r>
              <a:rPr lang="en-GB" sz="2000" dirty="0">
                <a:hlinkClick r:id="rId6"/>
              </a:rPr>
              <a:t> </a:t>
            </a:r>
            <a:r>
              <a:rPr lang="en-GB" sz="2000" dirty="0" err="1">
                <a:hlinkClick r:id="rId6"/>
              </a:rPr>
              <a:t>sektori</a:t>
            </a:r>
            <a:r>
              <a:rPr lang="en-GB" sz="2000" dirty="0">
                <a:hlinkClick r:id="rId6"/>
              </a:rPr>
              <a:t> </a:t>
            </a:r>
            <a:r>
              <a:rPr lang="en-GB" sz="2000" dirty="0" err="1">
                <a:hlinkClick r:id="rId6"/>
              </a:rPr>
              <a:t>väikeettevõtetele</a:t>
            </a:r>
            <a:r>
              <a:rPr lang="en-GB" sz="2000" dirty="0"/>
              <a:t>; 10.12.2020</a:t>
            </a:r>
          </a:p>
          <a:p>
            <a:pPr fontAlgn="base"/>
            <a:r>
              <a:rPr lang="en-GB" sz="2000" dirty="0">
                <a:hlinkClick r:id="rId7"/>
              </a:rPr>
              <a:t>EVEA </a:t>
            </a:r>
            <a:r>
              <a:rPr lang="en-GB" sz="2000" dirty="0" err="1">
                <a:hlinkClick r:id="rId7"/>
              </a:rPr>
              <a:t>märgukiri</a:t>
            </a:r>
            <a:r>
              <a:rPr lang="en-GB" sz="2000" dirty="0">
                <a:hlinkClick r:id="rId7"/>
              </a:rPr>
              <a:t> EV </a:t>
            </a:r>
            <a:r>
              <a:rPr lang="en-GB" sz="2000" dirty="0" err="1">
                <a:hlinkClick r:id="rId7"/>
              </a:rPr>
              <a:t>presidendile</a:t>
            </a:r>
            <a:r>
              <a:rPr lang="en-GB" sz="2000" dirty="0">
                <a:hlinkClick r:id="rId7"/>
              </a:rPr>
              <a:t> </a:t>
            </a:r>
            <a:r>
              <a:rPr lang="en-GB" sz="2000" dirty="0" err="1">
                <a:hlinkClick r:id="rId7"/>
              </a:rPr>
              <a:t>seoses</a:t>
            </a:r>
            <a:r>
              <a:rPr lang="en-GB" sz="2000" dirty="0">
                <a:hlinkClick r:id="rId7"/>
              </a:rPr>
              <a:t> </a:t>
            </a:r>
            <a:r>
              <a:rPr lang="en-GB" sz="2000" dirty="0" err="1">
                <a:hlinkClick r:id="rId7"/>
              </a:rPr>
              <a:t>Töötervishoiu</a:t>
            </a:r>
            <a:r>
              <a:rPr lang="en-GB" sz="2000" dirty="0">
                <a:hlinkClick r:id="rId7"/>
              </a:rPr>
              <a:t> ja </a:t>
            </a:r>
            <a:r>
              <a:rPr lang="en-GB" sz="2000" dirty="0" err="1">
                <a:hlinkClick r:id="rId7"/>
              </a:rPr>
              <a:t>tööohutuse</a:t>
            </a:r>
            <a:r>
              <a:rPr lang="en-GB" sz="2000" dirty="0">
                <a:hlinkClick r:id="rId7"/>
              </a:rPr>
              <a:t> </a:t>
            </a:r>
            <a:r>
              <a:rPr lang="en-GB" sz="2000" dirty="0" err="1">
                <a:hlinkClick r:id="rId7"/>
              </a:rPr>
              <a:t>seaduse</a:t>
            </a:r>
            <a:r>
              <a:rPr lang="en-GB" sz="2000" dirty="0">
                <a:hlinkClick r:id="rId7"/>
              </a:rPr>
              <a:t> (TTOS) </a:t>
            </a:r>
            <a:r>
              <a:rPr lang="en-GB" sz="2000" dirty="0" err="1">
                <a:hlinkClick r:id="rId7"/>
              </a:rPr>
              <a:t>ning</a:t>
            </a:r>
            <a:r>
              <a:rPr lang="en-GB" sz="2000" dirty="0">
                <a:hlinkClick r:id="rId7"/>
              </a:rPr>
              <a:t> </a:t>
            </a:r>
            <a:r>
              <a:rPr lang="en-GB" sz="2000" dirty="0" err="1">
                <a:hlinkClick r:id="rId7"/>
              </a:rPr>
              <a:t>teiste</a:t>
            </a:r>
            <a:r>
              <a:rPr lang="en-GB" sz="2000" dirty="0">
                <a:hlinkClick r:id="rId7"/>
              </a:rPr>
              <a:t> </a:t>
            </a:r>
            <a:r>
              <a:rPr lang="en-GB" sz="2000" dirty="0" err="1">
                <a:hlinkClick r:id="rId7"/>
              </a:rPr>
              <a:t>seaduste</a:t>
            </a:r>
            <a:r>
              <a:rPr lang="en-GB" sz="2000" dirty="0">
                <a:hlinkClick r:id="rId7"/>
              </a:rPr>
              <a:t> </a:t>
            </a:r>
            <a:r>
              <a:rPr lang="en-GB" sz="2000" dirty="0" err="1">
                <a:hlinkClick r:id="rId7"/>
              </a:rPr>
              <a:t>muutmise</a:t>
            </a:r>
            <a:r>
              <a:rPr lang="en-GB" sz="2000" dirty="0">
                <a:hlinkClick r:id="rId7"/>
              </a:rPr>
              <a:t> </a:t>
            </a:r>
            <a:r>
              <a:rPr lang="en-GB" sz="2000" dirty="0" err="1">
                <a:hlinkClick r:id="rId7"/>
              </a:rPr>
              <a:t>protsessiga</a:t>
            </a:r>
            <a:r>
              <a:rPr lang="en-GB" sz="2000" dirty="0"/>
              <a:t>; 11.12.2020</a:t>
            </a:r>
          </a:p>
          <a:p>
            <a:pPr fontAlgn="base"/>
            <a:r>
              <a:rPr lang="en-GB" sz="2000" dirty="0">
                <a:hlinkClick r:id="rId8"/>
              </a:rPr>
              <a:t>Ettevõtjate </a:t>
            </a:r>
            <a:r>
              <a:rPr lang="en-GB" sz="2000" dirty="0" err="1">
                <a:hlinkClick r:id="rId8"/>
              </a:rPr>
              <a:t>pöördumine</a:t>
            </a:r>
            <a:r>
              <a:rPr lang="en-GB" sz="2000" dirty="0">
                <a:hlinkClick r:id="rId8"/>
              </a:rPr>
              <a:t> </a:t>
            </a:r>
            <a:r>
              <a:rPr lang="en-GB" sz="2000" dirty="0" err="1">
                <a:hlinkClick r:id="rId8"/>
              </a:rPr>
              <a:t>Vabariigi</a:t>
            </a:r>
            <a:r>
              <a:rPr lang="en-GB" sz="2000" dirty="0">
                <a:hlinkClick r:id="rId8"/>
              </a:rPr>
              <a:t> </a:t>
            </a:r>
            <a:r>
              <a:rPr lang="en-GB" sz="2000" dirty="0" err="1">
                <a:hlinkClick r:id="rId8"/>
              </a:rPr>
              <a:t>Valitsuse</a:t>
            </a:r>
            <a:r>
              <a:rPr lang="en-GB" sz="2000" dirty="0">
                <a:hlinkClick r:id="rId8"/>
              </a:rPr>
              <a:t> </a:t>
            </a:r>
            <a:r>
              <a:rPr lang="en-GB" sz="2000" dirty="0" err="1">
                <a:hlinkClick r:id="rId8"/>
              </a:rPr>
              <a:t>poole</a:t>
            </a:r>
            <a:r>
              <a:rPr lang="en-GB" sz="2000" dirty="0">
                <a:hlinkClick r:id="rId8"/>
              </a:rPr>
              <a:t> </a:t>
            </a:r>
            <a:r>
              <a:rPr lang="en-GB" sz="2000" dirty="0" err="1">
                <a:hlinkClick r:id="rId8"/>
              </a:rPr>
              <a:t>seoses</a:t>
            </a:r>
            <a:r>
              <a:rPr lang="en-GB" sz="2000" dirty="0">
                <a:hlinkClick r:id="rId8"/>
              </a:rPr>
              <a:t> </a:t>
            </a:r>
            <a:r>
              <a:rPr lang="en-GB" sz="2000" dirty="0" err="1">
                <a:hlinkClick r:id="rId8"/>
              </a:rPr>
              <a:t>Turismiettevõtete</a:t>
            </a:r>
            <a:r>
              <a:rPr lang="en-GB" sz="2000" dirty="0">
                <a:hlinkClick r:id="rId8"/>
              </a:rPr>
              <a:t> </a:t>
            </a:r>
            <a:r>
              <a:rPr lang="en-GB" sz="2000" dirty="0" err="1">
                <a:hlinkClick r:id="rId8"/>
              </a:rPr>
              <a:t>ärimudelite</a:t>
            </a:r>
            <a:r>
              <a:rPr lang="en-GB" sz="2000" dirty="0">
                <a:hlinkClick r:id="rId8"/>
              </a:rPr>
              <a:t> </a:t>
            </a:r>
            <a:r>
              <a:rPr lang="en-GB" sz="2000" dirty="0" err="1">
                <a:hlinkClick r:id="rId8"/>
              </a:rPr>
              <a:t>rakendamise</a:t>
            </a:r>
            <a:r>
              <a:rPr lang="en-GB" sz="2000" dirty="0">
                <a:hlinkClick r:id="rId8"/>
              </a:rPr>
              <a:t> </a:t>
            </a:r>
            <a:r>
              <a:rPr lang="en-GB" sz="2000" dirty="0" err="1">
                <a:hlinkClick r:id="rId8"/>
              </a:rPr>
              <a:t>toetuse</a:t>
            </a:r>
            <a:r>
              <a:rPr lang="en-GB" sz="2000" dirty="0">
                <a:hlinkClick r:id="rId8"/>
              </a:rPr>
              <a:t> </a:t>
            </a:r>
            <a:r>
              <a:rPr lang="en-GB" sz="2000" dirty="0" err="1">
                <a:hlinkClick r:id="rId8"/>
              </a:rPr>
              <a:t>taotlusvooruga</a:t>
            </a:r>
            <a:r>
              <a:rPr lang="en-GB" sz="2000" dirty="0"/>
              <a:t>; 30.12.2020</a:t>
            </a:r>
          </a:p>
          <a:p>
            <a:pPr fontAlgn="base"/>
            <a:r>
              <a:rPr lang="en-GB" sz="2000" dirty="0">
                <a:hlinkClick r:id="rId9"/>
              </a:rPr>
              <a:t>EVEA </a:t>
            </a:r>
            <a:r>
              <a:rPr lang="en-GB" sz="2000" dirty="0" err="1">
                <a:hlinkClick r:id="rId9"/>
              </a:rPr>
              <a:t>pöördumine</a:t>
            </a:r>
            <a:r>
              <a:rPr lang="en-GB" sz="2000" dirty="0">
                <a:hlinkClick r:id="rId9"/>
              </a:rPr>
              <a:t> </a:t>
            </a:r>
            <a:r>
              <a:rPr lang="en-GB" sz="2000" dirty="0" err="1">
                <a:hlinkClick r:id="rId9"/>
              </a:rPr>
              <a:t>koalitsiooni</a:t>
            </a:r>
            <a:r>
              <a:rPr lang="en-GB" sz="2000" dirty="0">
                <a:hlinkClick r:id="rId9"/>
              </a:rPr>
              <a:t> </a:t>
            </a:r>
            <a:r>
              <a:rPr lang="en-GB" sz="2000" dirty="0" err="1">
                <a:hlinkClick r:id="rId9"/>
              </a:rPr>
              <a:t>läbirääkijate</a:t>
            </a:r>
            <a:r>
              <a:rPr lang="en-GB" sz="2000" dirty="0">
                <a:hlinkClick r:id="rId9"/>
              </a:rPr>
              <a:t> </a:t>
            </a:r>
            <a:r>
              <a:rPr lang="en-GB" sz="2000" dirty="0" err="1">
                <a:hlinkClick r:id="rId9"/>
              </a:rPr>
              <a:t>poole</a:t>
            </a:r>
            <a:r>
              <a:rPr lang="en-GB" sz="2000" dirty="0">
                <a:hlinkClick r:id="rId9"/>
              </a:rPr>
              <a:t> </a:t>
            </a:r>
            <a:r>
              <a:rPr lang="en-GB" sz="2000" dirty="0" err="1">
                <a:hlinkClick r:id="rId9"/>
              </a:rPr>
              <a:t>ettevõtlusministri</a:t>
            </a:r>
            <a:r>
              <a:rPr lang="en-GB" sz="2000" dirty="0">
                <a:hlinkClick r:id="rId9"/>
              </a:rPr>
              <a:t> </a:t>
            </a:r>
            <a:r>
              <a:rPr lang="en-GB" sz="2000" dirty="0" err="1">
                <a:hlinkClick r:id="rId9"/>
              </a:rPr>
              <a:t>ametikoha</a:t>
            </a:r>
            <a:r>
              <a:rPr lang="en-GB" sz="2000" dirty="0">
                <a:hlinkClick r:id="rId9"/>
              </a:rPr>
              <a:t> </a:t>
            </a:r>
            <a:r>
              <a:rPr lang="en-GB" sz="2000" dirty="0" err="1">
                <a:hlinkClick r:id="rId9"/>
              </a:rPr>
              <a:t>taastamiseks</a:t>
            </a:r>
            <a:r>
              <a:rPr lang="en-GB" sz="2000" dirty="0">
                <a:hlinkClick r:id="rId9"/>
              </a:rPr>
              <a:t> ja </a:t>
            </a:r>
            <a:r>
              <a:rPr lang="en-GB" sz="2000" dirty="0" err="1">
                <a:hlinkClick r:id="rId9"/>
              </a:rPr>
              <a:t>võimalike</a:t>
            </a:r>
            <a:r>
              <a:rPr lang="en-GB" sz="2000" dirty="0">
                <a:hlinkClick r:id="rId9"/>
              </a:rPr>
              <a:t> </a:t>
            </a:r>
            <a:r>
              <a:rPr lang="en-GB" sz="2000" dirty="0" err="1">
                <a:hlinkClick r:id="rId9"/>
              </a:rPr>
              <a:t>kandidaatide</a:t>
            </a:r>
            <a:r>
              <a:rPr lang="en-GB" sz="2000" dirty="0">
                <a:hlinkClick r:id="rId9"/>
              </a:rPr>
              <a:t> </a:t>
            </a:r>
            <a:r>
              <a:rPr lang="en-GB" sz="2000" dirty="0" err="1">
                <a:hlinkClick r:id="rId9"/>
              </a:rPr>
              <a:t>väljapakkumine</a:t>
            </a:r>
            <a:r>
              <a:rPr lang="en-GB" sz="2000" dirty="0">
                <a:hlinkClick r:id="rId9"/>
              </a:rPr>
              <a:t> </a:t>
            </a:r>
            <a:r>
              <a:rPr lang="en-GB" sz="2000" dirty="0" err="1">
                <a:hlinkClick r:id="rId9"/>
              </a:rPr>
              <a:t>ettevõtjate</a:t>
            </a:r>
            <a:r>
              <a:rPr lang="en-GB" sz="2000" dirty="0">
                <a:hlinkClick r:id="rId9"/>
              </a:rPr>
              <a:t> </a:t>
            </a:r>
            <a:r>
              <a:rPr lang="en-GB" sz="2000" dirty="0" err="1">
                <a:hlinkClick r:id="rId9"/>
              </a:rPr>
              <a:t>poolt</a:t>
            </a:r>
            <a:r>
              <a:rPr lang="en-GB" sz="2000" dirty="0"/>
              <a:t>; 18.01.2021</a:t>
            </a:r>
          </a:p>
          <a:p>
            <a:pPr fontAlgn="base"/>
            <a:endParaRPr lang="en-GB" sz="2000" dirty="0"/>
          </a:p>
          <a:p>
            <a:pPr marL="114300" indent="0" fontAlgn="base">
              <a:buNone/>
            </a:pPr>
            <a:endParaRPr lang="en-GB" sz="2000" dirty="0"/>
          </a:p>
        </p:txBody>
      </p:sp>
      <p:pic>
        <p:nvPicPr>
          <p:cNvPr id="4" name="Google Shape;132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49823" y="5131205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13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>
            <a:spLocks noGrp="1"/>
          </p:cNvSpPr>
          <p:nvPr>
            <p:ph type="title"/>
          </p:nvPr>
        </p:nvSpPr>
        <p:spPr>
          <a:xfrm>
            <a:off x="838200" y="-184824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chemeClr val="accent2"/>
                </a:solidFill>
              </a:rPr>
              <a:t>		</a:t>
            </a:r>
            <a:r>
              <a:rPr lang="en-GB" b="1" dirty="0" err="1">
                <a:solidFill>
                  <a:schemeClr val="accent2"/>
                </a:solidFill>
              </a:rPr>
              <a:t>VKEde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huvide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esindamine</a:t>
            </a:r>
            <a:endParaRPr dirty="0"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1"/>
          </p:nvPr>
        </p:nvSpPr>
        <p:spPr>
          <a:xfrm>
            <a:off x="624191" y="1192695"/>
            <a:ext cx="10515600" cy="4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fontAlgn="base"/>
            <a:r>
              <a:rPr lang="en-GB" sz="2200" dirty="0">
                <a:hlinkClick r:id="rId3"/>
              </a:rPr>
              <a:t>EVEA </a:t>
            </a:r>
            <a:r>
              <a:rPr lang="en-GB" sz="2200" dirty="0" err="1">
                <a:hlinkClick r:id="rId3"/>
              </a:rPr>
              <a:t>ettepanekud</a:t>
            </a:r>
            <a:r>
              <a:rPr lang="en-GB" sz="2200" dirty="0">
                <a:hlinkClick r:id="rId3"/>
              </a:rPr>
              <a:t> </a:t>
            </a:r>
            <a:r>
              <a:rPr lang="en-GB" sz="2200" dirty="0" err="1">
                <a:hlinkClick r:id="rId3"/>
              </a:rPr>
              <a:t>Vabariigi</a:t>
            </a:r>
            <a:r>
              <a:rPr lang="en-GB" sz="2200" dirty="0">
                <a:hlinkClick r:id="rId3"/>
              </a:rPr>
              <a:t> </a:t>
            </a:r>
            <a:r>
              <a:rPr lang="en-GB" sz="2200" dirty="0" err="1">
                <a:hlinkClick r:id="rId3"/>
              </a:rPr>
              <a:t>Valitsusele</a:t>
            </a:r>
            <a:r>
              <a:rPr lang="en-GB" sz="2200" dirty="0">
                <a:hlinkClick r:id="rId3"/>
              </a:rPr>
              <a:t> </a:t>
            </a:r>
            <a:r>
              <a:rPr lang="en-GB" sz="2200" dirty="0" err="1">
                <a:hlinkClick r:id="rId3"/>
              </a:rPr>
              <a:t>majanduse</a:t>
            </a:r>
            <a:r>
              <a:rPr lang="en-GB" sz="2200" dirty="0">
                <a:hlinkClick r:id="rId3"/>
              </a:rPr>
              <a:t> </a:t>
            </a:r>
            <a:r>
              <a:rPr lang="en-GB" sz="2200" dirty="0" err="1">
                <a:hlinkClick r:id="rId3"/>
              </a:rPr>
              <a:t>kriisiabi</a:t>
            </a:r>
            <a:r>
              <a:rPr lang="en-GB" sz="2200" dirty="0">
                <a:hlinkClick r:id="rId3"/>
              </a:rPr>
              <a:t> </a:t>
            </a:r>
            <a:r>
              <a:rPr lang="en-GB" sz="2200" dirty="0" err="1">
                <a:hlinkClick r:id="rId3"/>
              </a:rPr>
              <a:t>meetmete</a:t>
            </a:r>
            <a:r>
              <a:rPr lang="en-GB" sz="2200" dirty="0">
                <a:hlinkClick r:id="rId3"/>
              </a:rPr>
              <a:t> ja EL </a:t>
            </a:r>
            <a:r>
              <a:rPr lang="en-GB" sz="2200" dirty="0" err="1">
                <a:hlinkClick r:id="rId3"/>
              </a:rPr>
              <a:t>taastevahendite</a:t>
            </a:r>
            <a:r>
              <a:rPr lang="en-GB" sz="2200" dirty="0">
                <a:hlinkClick r:id="rId3"/>
              </a:rPr>
              <a:t> </a:t>
            </a:r>
            <a:r>
              <a:rPr lang="en-GB" sz="2200" dirty="0" err="1">
                <a:hlinkClick r:id="rId3"/>
              </a:rPr>
              <a:t>rahastamiskavade</a:t>
            </a:r>
            <a:r>
              <a:rPr lang="en-GB" sz="2200" dirty="0">
                <a:hlinkClick r:id="rId3"/>
              </a:rPr>
              <a:t> </a:t>
            </a:r>
            <a:r>
              <a:rPr lang="en-GB" sz="2200" dirty="0" err="1">
                <a:hlinkClick r:id="rId3"/>
              </a:rPr>
              <a:t>ülevaatamiseks</a:t>
            </a:r>
            <a:r>
              <a:rPr lang="en-GB" sz="2200" dirty="0"/>
              <a:t>; 26.01.2021</a:t>
            </a:r>
          </a:p>
          <a:p>
            <a:pPr fontAlgn="base"/>
            <a:r>
              <a:rPr lang="en-GB" sz="2200" dirty="0">
                <a:hlinkClick r:id="rId4"/>
              </a:rPr>
              <a:t>EVEA </a:t>
            </a:r>
            <a:r>
              <a:rPr lang="en-GB" sz="2200" dirty="0" err="1">
                <a:hlinkClick r:id="rId4"/>
              </a:rPr>
              <a:t>ettepanekud</a:t>
            </a:r>
            <a:r>
              <a:rPr lang="en-GB" sz="2200" dirty="0">
                <a:hlinkClick r:id="rId4"/>
              </a:rPr>
              <a:t> </a:t>
            </a:r>
            <a:r>
              <a:rPr lang="en-GB" sz="2200" dirty="0" err="1">
                <a:hlinkClick r:id="rId4"/>
              </a:rPr>
              <a:t>töötasu</a:t>
            </a:r>
            <a:r>
              <a:rPr lang="en-GB" sz="2200" dirty="0">
                <a:hlinkClick r:id="rId4"/>
              </a:rPr>
              <a:t> </a:t>
            </a:r>
            <a:r>
              <a:rPr lang="en-GB" sz="2200" dirty="0" err="1">
                <a:hlinkClick r:id="rId4"/>
              </a:rPr>
              <a:t>toetuse</a:t>
            </a:r>
            <a:r>
              <a:rPr lang="en-GB" sz="2200" dirty="0">
                <a:hlinkClick r:id="rId4"/>
              </a:rPr>
              <a:t> </a:t>
            </a:r>
            <a:r>
              <a:rPr lang="en-GB" sz="2200" dirty="0" err="1">
                <a:hlinkClick r:id="rId4"/>
              </a:rPr>
              <a:t>tingimuste</a:t>
            </a:r>
            <a:r>
              <a:rPr lang="en-GB" sz="2200" dirty="0">
                <a:hlinkClick r:id="rId4"/>
              </a:rPr>
              <a:t> </a:t>
            </a:r>
            <a:r>
              <a:rPr lang="en-GB" sz="2200" dirty="0" err="1">
                <a:hlinkClick r:id="rId4"/>
              </a:rPr>
              <a:t>muutmiseks</a:t>
            </a:r>
            <a:r>
              <a:rPr lang="en-GB" sz="2200" dirty="0"/>
              <a:t>; 09.02.2021</a:t>
            </a:r>
          </a:p>
          <a:p>
            <a:pPr fontAlgn="base"/>
            <a:r>
              <a:rPr lang="en-GB" sz="2200" dirty="0">
                <a:hlinkClick r:id="rId5"/>
              </a:rPr>
              <a:t>EVEA </a:t>
            </a:r>
            <a:r>
              <a:rPr lang="en-GB" sz="2200" dirty="0" err="1">
                <a:hlinkClick r:id="rId5"/>
              </a:rPr>
              <a:t>seisukohad</a:t>
            </a:r>
            <a:r>
              <a:rPr lang="en-GB" sz="2200" dirty="0">
                <a:hlinkClick r:id="rId5"/>
              </a:rPr>
              <a:t> EL </a:t>
            </a:r>
            <a:r>
              <a:rPr lang="en-GB" sz="2200" dirty="0" err="1">
                <a:hlinkClick r:id="rId5"/>
              </a:rPr>
              <a:t>palkade</a:t>
            </a:r>
            <a:r>
              <a:rPr lang="en-GB" sz="2200" dirty="0">
                <a:hlinkClick r:id="rId5"/>
              </a:rPr>
              <a:t> </a:t>
            </a:r>
            <a:r>
              <a:rPr lang="en-GB" sz="2200" dirty="0" err="1">
                <a:hlinkClick r:id="rId5"/>
              </a:rPr>
              <a:t>läbipaistvuse</a:t>
            </a:r>
            <a:r>
              <a:rPr lang="en-GB" sz="2200" dirty="0">
                <a:hlinkClick r:id="rId5"/>
              </a:rPr>
              <a:t> </a:t>
            </a:r>
            <a:r>
              <a:rPr lang="en-GB" sz="2200" dirty="0" err="1">
                <a:hlinkClick r:id="rId5"/>
              </a:rPr>
              <a:t>direktiivi</a:t>
            </a:r>
            <a:r>
              <a:rPr lang="en-GB" sz="2200" dirty="0">
                <a:hlinkClick r:id="rId5"/>
              </a:rPr>
              <a:t> </a:t>
            </a:r>
            <a:r>
              <a:rPr lang="en-GB" sz="2200" dirty="0" err="1">
                <a:hlinkClick r:id="rId5"/>
              </a:rPr>
              <a:t>ettepanekule</a:t>
            </a:r>
            <a:r>
              <a:rPr lang="en-GB" sz="2200" dirty="0"/>
              <a:t>; 19.03.2021</a:t>
            </a:r>
          </a:p>
          <a:p>
            <a:pPr fontAlgn="base"/>
            <a:r>
              <a:rPr lang="en-GB" sz="2200" dirty="0">
                <a:hlinkClick r:id="rId6"/>
              </a:rPr>
              <a:t>EVEA </a:t>
            </a:r>
            <a:r>
              <a:rPr lang="en-GB" sz="2200" dirty="0" err="1">
                <a:hlinkClick r:id="rId6"/>
              </a:rPr>
              <a:t>pöördumine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Riigikogu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fraktsioonide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poole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seoses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riigi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lisaeelarve</a:t>
            </a:r>
            <a:r>
              <a:rPr lang="en-GB" sz="2200" dirty="0">
                <a:hlinkClick r:id="rId6"/>
              </a:rPr>
              <a:t> ja </a:t>
            </a:r>
            <a:r>
              <a:rPr lang="en-GB" sz="2200" dirty="0" err="1">
                <a:hlinkClick r:id="rId6"/>
              </a:rPr>
              <a:t>eelnõu</a:t>
            </a:r>
            <a:r>
              <a:rPr lang="en-GB" sz="2200" dirty="0">
                <a:hlinkClick r:id="rId6"/>
              </a:rPr>
              <a:t> 347SE </a:t>
            </a:r>
            <a:r>
              <a:rPr lang="en-GB" sz="2200" dirty="0" err="1">
                <a:hlinkClick r:id="rId6"/>
              </a:rPr>
              <a:t>menetlusega</a:t>
            </a:r>
            <a:r>
              <a:rPr lang="en-GB" sz="2200" dirty="0">
                <a:hlinkClick r:id="rId6"/>
              </a:rPr>
              <a:t>: </a:t>
            </a:r>
            <a:r>
              <a:rPr lang="en-GB" sz="2200" dirty="0" err="1">
                <a:hlinkClick r:id="rId6"/>
              </a:rPr>
              <a:t>karantiini</a:t>
            </a:r>
            <a:r>
              <a:rPr lang="en-GB" sz="2200" dirty="0">
                <a:hlinkClick r:id="rId6"/>
              </a:rPr>
              <a:t> (</a:t>
            </a:r>
            <a:r>
              <a:rPr lang="en-GB" sz="2200" dirty="0" err="1">
                <a:hlinkClick r:id="rId6"/>
              </a:rPr>
              <a:t>eneseisolatsiooni</a:t>
            </a:r>
            <a:r>
              <a:rPr lang="en-GB" sz="2200" dirty="0">
                <a:hlinkClick r:id="rId6"/>
              </a:rPr>
              <a:t>) </a:t>
            </a:r>
            <a:r>
              <a:rPr lang="en-GB" sz="2200" dirty="0" err="1">
                <a:hlinkClick r:id="rId6"/>
              </a:rPr>
              <a:t>määratud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inimestele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haigushüvitiste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maksmine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peab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toimuma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lisaeelarve</a:t>
            </a:r>
            <a:r>
              <a:rPr lang="en-GB" sz="2200" dirty="0">
                <a:hlinkClick r:id="rId6"/>
              </a:rPr>
              <a:t> </a:t>
            </a:r>
            <a:r>
              <a:rPr lang="en-GB" sz="2200" dirty="0" err="1">
                <a:hlinkClick r:id="rId6"/>
              </a:rPr>
              <a:t>vahenditest</a:t>
            </a:r>
            <a:r>
              <a:rPr lang="en-GB" sz="2200" dirty="0"/>
              <a:t>; 04.04.2021</a:t>
            </a:r>
          </a:p>
          <a:p>
            <a:pPr fontAlgn="base"/>
            <a:r>
              <a:rPr lang="en-GB" sz="2200" dirty="0">
                <a:hlinkClick r:id="rId7"/>
              </a:rPr>
              <a:t>EVEA </a:t>
            </a:r>
            <a:r>
              <a:rPr lang="en-GB" sz="2200" dirty="0" err="1">
                <a:hlinkClick r:id="rId7"/>
              </a:rPr>
              <a:t>avalik</a:t>
            </a:r>
            <a:r>
              <a:rPr lang="en-GB" sz="2200" dirty="0">
                <a:hlinkClick r:id="rId7"/>
              </a:rPr>
              <a:t> </a:t>
            </a:r>
            <a:r>
              <a:rPr lang="en-GB" sz="2200" dirty="0" err="1">
                <a:hlinkClick r:id="rId7"/>
              </a:rPr>
              <a:t>pöördumine</a:t>
            </a:r>
            <a:r>
              <a:rPr lang="en-GB" sz="2200" dirty="0">
                <a:hlinkClick r:id="rId7"/>
              </a:rPr>
              <a:t> </a:t>
            </a:r>
            <a:r>
              <a:rPr lang="en-GB" sz="2200" dirty="0" err="1">
                <a:hlinkClick r:id="rId7"/>
              </a:rPr>
              <a:t>peaminister</a:t>
            </a:r>
            <a:r>
              <a:rPr lang="en-GB" sz="2200" dirty="0">
                <a:hlinkClick r:id="rId7"/>
              </a:rPr>
              <a:t> Kaja </a:t>
            </a:r>
            <a:r>
              <a:rPr lang="en-GB" sz="2200" dirty="0" err="1">
                <a:hlinkClick r:id="rId7"/>
              </a:rPr>
              <a:t>Kallase</a:t>
            </a:r>
            <a:r>
              <a:rPr lang="en-GB" sz="2200" dirty="0">
                <a:hlinkClick r:id="rId7"/>
              </a:rPr>
              <a:t> </a:t>
            </a:r>
            <a:r>
              <a:rPr lang="en-GB" sz="2200" dirty="0" err="1">
                <a:hlinkClick r:id="rId7"/>
              </a:rPr>
              <a:t>poole</a:t>
            </a:r>
            <a:r>
              <a:rPr lang="en-GB" sz="2200" dirty="0">
                <a:hlinkClick r:id="rId7"/>
              </a:rPr>
              <a:t>: „</a:t>
            </a:r>
            <a:r>
              <a:rPr lang="en-GB" sz="2200" dirty="0" err="1">
                <a:hlinkClick r:id="rId7"/>
              </a:rPr>
              <a:t>Rääkige</a:t>
            </a:r>
            <a:r>
              <a:rPr lang="en-GB" sz="2200" dirty="0">
                <a:hlinkClick r:id="rId7"/>
              </a:rPr>
              <a:t> </a:t>
            </a:r>
            <a:r>
              <a:rPr lang="en-GB" sz="2200" dirty="0" err="1">
                <a:hlinkClick r:id="rId7"/>
              </a:rPr>
              <a:t>ettevõtjatega</a:t>
            </a:r>
            <a:r>
              <a:rPr lang="en-GB" sz="2200" dirty="0">
                <a:hlinkClick r:id="rId7"/>
              </a:rPr>
              <a:t>!“</a:t>
            </a:r>
            <a:r>
              <a:rPr lang="en-GB" sz="2200" dirty="0"/>
              <a:t>; 09.05.2021</a:t>
            </a:r>
          </a:p>
          <a:p>
            <a:pPr fontAlgn="base"/>
            <a:r>
              <a:rPr lang="en-GB" sz="2200" dirty="0">
                <a:hlinkClick r:id="rId8"/>
              </a:rPr>
              <a:t>Eesti Väike- ja Keskmiste Ettevõtjate </a:t>
            </a:r>
            <a:r>
              <a:rPr lang="en-GB" sz="2200" dirty="0" err="1">
                <a:hlinkClick r:id="rId8"/>
              </a:rPr>
              <a:t>Assotsiatsiooni</a:t>
            </a:r>
            <a:r>
              <a:rPr lang="en-GB" sz="2200" dirty="0">
                <a:hlinkClick r:id="rId8"/>
              </a:rPr>
              <a:t> </a:t>
            </a:r>
            <a:r>
              <a:rPr lang="en-GB" sz="2200" dirty="0" err="1">
                <a:hlinkClick r:id="rId8"/>
              </a:rPr>
              <a:t>seisukohad</a:t>
            </a:r>
            <a:r>
              <a:rPr lang="en-GB" sz="2200" dirty="0">
                <a:hlinkClick r:id="rId8"/>
              </a:rPr>
              <a:t> </a:t>
            </a:r>
            <a:r>
              <a:rPr lang="en-GB" sz="2200" dirty="0" err="1">
                <a:hlinkClick r:id="rId8"/>
              </a:rPr>
              <a:t>alkoholi</a:t>
            </a:r>
            <a:r>
              <a:rPr lang="en-GB" sz="2200" dirty="0">
                <a:hlinkClick r:id="rId8"/>
              </a:rPr>
              <a:t>-, </a:t>
            </a:r>
            <a:r>
              <a:rPr lang="en-GB" sz="2200" dirty="0" err="1">
                <a:hlinkClick r:id="rId8"/>
              </a:rPr>
              <a:t>tubaka</a:t>
            </a:r>
            <a:r>
              <a:rPr lang="en-GB" sz="2200" dirty="0">
                <a:hlinkClick r:id="rId8"/>
              </a:rPr>
              <a:t> , </a:t>
            </a:r>
            <a:r>
              <a:rPr lang="en-GB" sz="2200" dirty="0" err="1">
                <a:hlinkClick r:id="rId8"/>
              </a:rPr>
              <a:t>kütuse</a:t>
            </a:r>
            <a:r>
              <a:rPr lang="en-GB" sz="2200" dirty="0">
                <a:hlinkClick r:id="rId8"/>
              </a:rPr>
              <a:t>- ja </a:t>
            </a:r>
            <a:r>
              <a:rPr lang="en-GB" sz="2200" dirty="0" err="1">
                <a:hlinkClick r:id="rId8"/>
              </a:rPr>
              <a:t>elektriaktsiisi</a:t>
            </a:r>
            <a:r>
              <a:rPr lang="en-GB" sz="2200" dirty="0">
                <a:hlinkClick r:id="rId8"/>
              </a:rPr>
              <a:t> </a:t>
            </a:r>
            <a:r>
              <a:rPr lang="en-GB" sz="2200" dirty="0" err="1">
                <a:hlinkClick r:id="rId8"/>
              </a:rPr>
              <a:t>seaduse</a:t>
            </a:r>
            <a:r>
              <a:rPr lang="en-GB" sz="2200" dirty="0">
                <a:hlinkClick r:id="rId8"/>
              </a:rPr>
              <a:t> </a:t>
            </a:r>
            <a:r>
              <a:rPr lang="en-GB" sz="2200" dirty="0" err="1">
                <a:hlinkClick r:id="rId8"/>
              </a:rPr>
              <a:t>muutmise</a:t>
            </a:r>
            <a:r>
              <a:rPr lang="en-GB" sz="2200" dirty="0">
                <a:hlinkClick r:id="rId8"/>
              </a:rPr>
              <a:t> </a:t>
            </a:r>
            <a:r>
              <a:rPr lang="en-GB" sz="2200" dirty="0" err="1">
                <a:hlinkClick r:id="rId8"/>
              </a:rPr>
              <a:t>seaduse</a:t>
            </a:r>
            <a:r>
              <a:rPr lang="en-GB" sz="2200" dirty="0">
                <a:hlinkClick r:id="rId8"/>
              </a:rPr>
              <a:t> </a:t>
            </a:r>
            <a:r>
              <a:rPr lang="en-GB" sz="2200" dirty="0" err="1">
                <a:hlinkClick r:id="rId8"/>
              </a:rPr>
              <a:t>eelnõu</a:t>
            </a:r>
            <a:r>
              <a:rPr lang="en-GB" sz="2200" dirty="0">
                <a:hlinkClick r:id="rId8"/>
              </a:rPr>
              <a:t> </a:t>
            </a:r>
            <a:r>
              <a:rPr lang="en-GB" sz="2200" dirty="0" err="1">
                <a:hlinkClick r:id="rId8"/>
              </a:rPr>
              <a:t>kooskõlastamisel</a:t>
            </a:r>
            <a:r>
              <a:rPr lang="en-GB" sz="2200" dirty="0"/>
              <a:t>; 19.05.2021</a:t>
            </a:r>
          </a:p>
          <a:p>
            <a:pPr fontAlgn="base"/>
            <a:r>
              <a:rPr lang="en-GB" sz="2200" dirty="0">
                <a:hlinkClick r:id="rId9"/>
              </a:rPr>
              <a:t>EVEA </a:t>
            </a:r>
            <a:r>
              <a:rPr lang="en-GB" sz="2200" dirty="0" err="1">
                <a:hlinkClick r:id="rId9"/>
              </a:rPr>
              <a:t>seisukohad</a:t>
            </a:r>
            <a:r>
              <a:rPr lang="en-GB" sz="2200" dirty="0">
                <a:hlinkClick r:id="rId9"/>
              </a:rPr>
              <a:t> </a:t>
            </a:r>
            <a:r>
              <a:rPr lang="en-GB" sz="2200" dirty="0" err="1">
                <a:hlinkClick r:id="rId9"/>
              </a:rPr>
              <a:t>Kollektiivlepingu</a:t>
            </a:r>
            <a:r>
              <a:rPr lang="en-GB" sz="2200" dirty="0">
                <a:hlinkClick r:id="rId9"/>
              </a:rPr>
              <a:t> </a:t>
            </a:r>
            <a:r>
              <a:rPr lang="en-GB" sz="2200" dirty="0" err="1">
                <a:hlinkClick r:id="rId9"/>
              </a:rPr>
              <a:t>seaduse</a:t>
            </a:r>
            <a:r>
              <a:rPr lang="en-GB" sz="2200" dirty="0">
                <a:hlinkClick r:id="rId9"/>
              </a:rPr>
              <a:t> ja </a:t>
            </a:r>
            <a:r>
              <a:rPr lang="en-GB" sz="2200" dirty="0" err="1">
                <a:hlinkClick r:id="rId9"/>
              </a:rPr>
              <a:t>teiste</a:t>
            </a:r>
            <a:r>
              <a:rPr lang="en-GB" sz="2200" dirty="0">
                <a:hlinkClick r:id="rId9"/>
              </a:rPr>
              <a:t> </a:t>
            </a:r>
            <a:r>
              <a:rPr lang="en-GB" sz="2200" dirty="0" err="1">
                <a:hlinkClick r:id="rId9"/>
              </a:rPr>
              <a:t>seaduste</a:t>
            </a:r>
            <a:r>
              <a:rPr lang="en-GB" sz="2200" dirty="0">
                <a:hlinkClick r:id="rId9"/>
              </a:rPr>
              <a:t> </a:t>
            </a:r>
            <a:r>
              <a:rPr lang="en-GB" sz="2200" dirty="0" err="1">
                <a:hlinkClick r:id="rId9"/>
              </a:rPr>
              <a:t>muutmise</a:t>
            </a:r>
            <a:r>
              <a:rPr lang="en-GB" sz="2200" dirty="0">
                <a:hlinkClick r:id="rId9"/>
              </a:rPr>
              <a:t> </a:t>
            </a:r>
            <a:r>
              <a:rPr lang="en-GB" sz="2200" dirty="0" err="1">
                <a:hlinkClick r:id="rId9"/>
              </a:rPr>
              <a:t>seaduse</a:t>
            </a:r>
            <a:r>
              <a:rPr lang="en-GB" sz="2200" dirty="0">
                <a:hlinkClick r:id="rId9"/>
              </a:rPr>
              <a:t> </a:t>
            </a:r>
            <a:r>
              <a:rPr lang="en-GB" sz="2200" dirty="0" err="1">
                <a:hlinkClick r:id="rId9"/>
              </a:rPr>
              <a:t>eelnõule</a:t>
            </a:r>
            <a:r>
              <a:rPr lang="en-GB" sz="2200" dirty="0">
                <a:hlinkClick r:id="rId9"/>
              </a:rPr>
              <a:t> 383 SE</a:t>
            </a:r>
            <a:r>
              <a:rPr lang="en-GB" sz="2200" dirty="0"/>
              <a:t>; 26.05.2021</a:t>
            </a:r>
          </a:p>
          <a:p>
            <a:pPr fontAlgn="base"/>
            <a:r>
              <a:rPr lang="en-GB" sz="2200" dirty="0"/>
              <a:t>EVEA </a:t>
            </a:r>
            <a:r>
              <a:rPr lang="en-GB" sz="2200" dirty="0" err="1"/>
              <a:t>seisukohad</a:t>
            </a:r>
            <a:r>
              <a:rPr lang="en-GB" sz="2200" dirty="0"/>
              <a:t> </a:t>
            </a:r>
            <a:r>
              <a:rPr lang="en-GB" sz="2200" dirty="0" err="1"/>
              <a:t>Taastekava</a:t>
            </a:r>
            <a:r>
              <a:rPr lang="en-GB" sz="2200" dirty="0"/>
              <a:t> </a:t>
            </a:r>
            <a:r>
              <a:rPr lang="en-GB" sz="2200" dirty="0" err="1"/>
              <a:t>osas</a:t>
            </a:r>
            <a:r>
              <a:rPr lang="en-GB" sz="2200" dirty="0"/>
              <a:t> (3komponenti): </a:t>
            </a:r>
            <a:r>
              <a:rPr lang="en-GB" sz="2200" dirty="0" err="1"/>
              <a:t>ettevõtete</a:t>
            </a:r>
            <a:r>
              <a:rPr lang="en-GB" sz="2200" dirty="0"/>
              <a:t> </a:t>
            </a:r>
            <a:r>
              <a:rPr lang="en-GB" sz="2200" dirty="0" err="1"/>
              <a:t>digi</a:t>
            </a:r>
            <a:r>
              <a:rPr lang="en-GB" sz="2200" dirty="0"/>
              <a:t>-ja </a:t>
            </a:r>
            <a:r>
              <a:rPr lang="en-GB" sz="2200" dirty="0" err="1"/>
              <a:t>rohepööre</a:t>
            </a:r>
            <a:r>
              <a:rPr lang="en-GB" sz="2200" dirty="0"/>
              <a:t> </a:t>
            </a:r>
            <a:r>
              <a:rPr lang="en-GB" sz="2200" dirty="0" err="1"/>
              <a:t>ning</a:t>
            </a:r>
            <a:r>
              <a:rPr lang="en-GB" sz="2200" dirty="0"/>
              <a:t> </a:t>
            </a:r>
            <a:r>
              <a:rPr lang="en-GB" sz="2200" dirty="0" err="1"/>
              <a:t>nergeetika</a:t>
            </a:r>
            <a:r>
              <a:rPr lang="en-GB" sz="2200" dirty="0"/>
              <a:t> ja </a:t>
            </a:r>
            <a:r>
              <a:rPr lang="en-GB" sz="2200" dirty="0" err="1"/>
              <a:t>energiatõhusus</a:t>
            </a:r>
            <a:r>
              <a:rPr lang="en-GB" sz="2200" dirty="0"/>
              <a:t>; 07.06.2021</a:t>
            </a:r>
          </a:p>
          <a:p>
            <a:pPr fontAlgn="base"/>
            <a:endParaRPr lang="en-GB" sz="2000" dirty="0"/>
          </a:p>
          <a:p>
            <a:endParaRPr lang="en-GB" sz="2000" dirty="0"/>
          </a:p>
          <a:p>
            <a:pPr marL="4572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50" dirty="0"/>
          </a:p>
        </p:txBody>
      </p:sp>
      <p:pic>
        <p:nvPicPr>
          <p:cNvPr id="132" name="Google Shape;132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60980" y="5188329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000" b="1" dirty="0" err="1">
                <a:solidFill>
                  <a:schemeClr val="accent2"/>
                </a:solidFill>
              </a:rPr>
              <a:t>Tööplaani</a:t>
            </a:r>
            <a:r>
              <a:rPr lang="en-GB" sz="4000" b="1" dirty="0">
                <a:solidFill>
                  <a:schemeClr val="accent2"/>
                </a:solidFill>
              </a:rPr>
              <a:t> 2018 – 2020 </a:t>
            </a:r>
            <a:r>
              <a:rPr lang="en-GB" sz="4000" b="1" dirty="0" err="1">
                <a:solidFill>
                  <a:schemeClr val="accent2"/>
                </a:solidFill>
              </a:rPr>
              <a:t>järgimine</a:t>
            </a:r>
            <a:r>
              <a:rPr lang="en-GB" sz="4000" b="1" dirty="0">
                <a:solidFill>
                  <a:schemeClr val="accent2"/>
                </a:solidFill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</a:rPr>
              <a:t>ning</a:t>
            </a:r>
            <a:r>
              <a:rPr lang="en-GB" sz="4000" b="1" dirty="0">
                <a:solidFill>
                  <a:schemeClr val="accent2"/>
                </a:solidFill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</a:rPr>
              <a:t>täitmine</a:t>
            </a:r>
            <a:r>
              <a:rPr lang="en-GB" sz="4000" b="1" dirty="0">
                <a:solidFill>
                  <a:schemeClr val="accent2"/>
                </a:solidFill>
              </a:rPr>
              <a:t> </a:t>
            </a:r>
            <a:br>
              <a:rPr lang="en-GB" sz="4000" b="1" dirty="0">
                <a:solidFill>
                  <a:srgbClr val="00B050"/>
                </a:solidFill>
              </a:rPr>
            </a:br>
            <a:r>
              <a:rPr lang="en-GB" sz="1600" u="sng" dirty="0">
                <a:solidFill>
                  <a:schemeClr val="hlink"/>
                </a:solidFill>
                <a:hlinkClick r:id="rId3"/>
              </a:rPr>
              <a:t>https://docs.google.com/spreadsheets/d/1tYLNMKaCWPgS8RzIVU5Ob3POv60GUf1u2IBZKjHJMPw/edit#gid=0</a:t>
            </a:r>
            <a:endParaRPr sz="1600" dirty="0"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1"/>
          </p:nvPr>
        </p:nvSpPr>
        <p:spPr>
          <a:xfrm>
            <a:off x="838200" y="2166731"/>
            <a:ext cx="10515600" cy="401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dirty="0" err="1"/>
              <a:t>Organisatsiooni</a:t>
            </a:r>
            <a:r>
              <a:rPr lang="en-GB" dirty="0"/>
              <a:t> </a:t>
            </a:r>
            <a:r>
              <a:rPr lang="en-GB" dirty="0" err="1"/>
              <a:t>tõhususe</a:t>
            </a:r>
            <a:r>
              <a:rPr lang="en-GB" dirty="0"/>
              <a:t> </a:t>
            </a:r>
            <a:r>
              <a:rPr lang="en-GB" dirty="0" err="1"/>
              <a:t>tõstmiseks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, </a:t>
            </a:r>
            <a:r>
              <a:rPr lang="en-GB" dirty="0" err="1"/>
              <a:t>töökultuuri</a:t>
            </a:r>
            <a:r>
              <a:rPr lang="en-GB" dirty="0"/>
              <a:t> ja </a:t>
            </a:r>
            <a:r>
              <a:rPr lang="en-GB" dirty="0" err="1"/>
              <a:t>töökorra</a:t>
            </a:r>
            <a:r>
              <a:rPr lang="en-GB" dirty="0"/>
              <a:t> </a:t>
            </a:r>
            <a:r>
              <a:rPr lang="en-GB" dirty="0" err="1"/>
              <a:t>korrastamine</a:t>
            </a:r>
            <a:r>
              <a:rPr lang="en-GB" dirty="0"/>
              <a:t> (</a:t>
            </a:r>
            <a:r>
              <a:rPr lang="en-GB" dirty="0" err="1"/>
              <a:t>sh</a:t>
            </a:r>
            <a:r>
              <a:rPr lang="en-GB" dirty="0"/>
              <a:t> </a:t>
            </a:r>
            <a:r>
              <a:rPr lang="en-GB" dirty="0" err="1"/>
              <a:t>põhikirja</a:t>
            </a:r>
            <a:r>
              <a:rPr lang="en-GB" dirty="0"/>
              <a:t> </a:t>
            </a:r>
            <a:r>
              <a:rPr lang="en-GB" dirty="0" err="1"/>
              <a:t>uuendamine</a:t>
            </a:r>
            <a:r>
              <a:rPr lang="en-GB" dirty="0"/>
              <a:t>) </a:t>
            </a:r>
            <a:r>
              <a:rPr lang="en-GB" dirty="0" err="1"/>
              <a:t>lähtuvalt</a:t>
            </a:r>
            <a:r>
              <a:rPr lang="en-GB" dirty="0"/>
              <a:t> </a:t>
            </a:r>
            <a:r>
              <a:rPr lang="en-GB" dirty="0" err="1"/>
              <a:t>kaasaegsetest</a:t>
            </a:r>
            <a:r>
              <a:rPr lang="en-GB" dirty="0"/>
              <a:t> </a:t>
            </a:r>
            <a:r>
              <a:rPr lang="en-GB" dirty="0" err="1"/>
              <a:t>vajadustest</a:t>
            </a:r>
            <a:r>
              <a:rPr lang="en-GB" dirty="0"/>
              <a:t> </a:t>
            </a:r>
            <a:r>
              <a:rPr lang="en-GB" dirty="0" err="1"/>
              <a:t>ning</a:t>
            </a:r>
            <a:r>
              <a:rPr lang="en-GB" dirty="0"/>
              <a:t> </a:t>
            </a:r>
            <a:r>
              <a:rPr lang="en-GB" dirty="0" err="1"/>
              <a:t>finantsolukorra</a:t>
            </a:r>
            <a:r>
              <a:rPr lang="en-GB" dirty="0"/>
              <a:t> </a:t>
            </a:r>
            <a:r>
              <a:rPr lang="en-GB" dirty="0" err="1"/>
              <a:t>stabiliseerimine</a:t>
            </a:r>
            <a:r>
              <a:rPr lang="en-GB" dirty="0"/>
              <a:t>;</a:t>
            </a:r>
            <a:endParaRPr dirty="0"/>
          </a:p>
          <a:p>
            <a:pPr marL="228600" lvl="0" indent="-2032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dirty="0"/>
              <a:t>Väike ja </a:t>
            </a:r>
            <a:r>
              <a:rPr lang="en-GB" dirty="0" err="1"/>
              <a:t>keskmise</a:t>
            </a:r>
            <a:r>
              <a:rPr lang="en-GB" dirty="0"/>
              <a:t> </a:t>
            </a:r>
            <a:r>
              <a:rPr lang="en-GB" dirty="0" err="1"/>
              <a:t>suurusega</a:t>
            </a:r>
            <a:r>
              <a:rPr lang="en-GB" dirty="0"/>
              <a:t> </a:t>
            </a:r>
            <a:r>
              <a:rPr lang="en-GB" dirty="0" err="1"/>
              <a:t>ettevõtjate</a:t>
            </a:r>
            <a:r>
              <a:rPr lang="en-GB" dirty="0"/>
              <a:t> </a:t>
            </a:r>
            <a:r>
              <a:rPr lang="en-GB" dirty="0" err="1"/>
              <a:t>huvide</a:t>
            </a:r>
            <a:r>
              <a:rPr lang="en-GB" dirty="0"/>
              <a:t> </a:t>
            </a:r>
            <a:r>
              <a:rPr lang="en-GB" dirty="0" err="1"/>
              <a:t>esindamine</a:t>
            </a:r>
            <a:r>
              <a:rPr lang="en-GB" dirty="0"/>
              <a:t> </a:t>
            </a:r>
            <a:r>
              <a:rPr lang="en-GB" dirty="0" err="1"/>
              <a:t>riigi</a:t>
            </a:r>
            <a:r>
              <a:rPr lang="en-GB" dirty="0"/>
              <a:t> </a:t>
            </a:r>
            <a:r>
              <a:rPr lang="en-GB" dirty="0" err="1"/>
              <a:t>tasandil</a:t>
            </a:r>
            <a:r>
              <a:rPr lang="en-GB" dirty="0"/>
              <a:t>;</a:t>
            </a:r>
            <a:endParaRPr dirty="0"/>
          </a:p>
          <a:p>
            <a:pPr marL="228600" lvl="0" indent="-2032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dirty="0"/>
              <a:t>EVEA </a:t>
            </a:r>
            <a:r>
              <a:rPr lang="en-GB" dirty="0" err="1"/>
              <a:t>liikmeskonna</a:t>
            </a:r>
            <a:r>
              <a:rPr lang="en-GB" dirty="0"/>
              <a:t> </a:t>
            </a:r>
            <a:r>
              <a:rPr lang="en-GB" dirty="0" err="1"/>
              <a:t>kasvatamine</a:t>
            </a:r>
            <a:r>
              <a:rPr lang="en-GB" dirty="0"/>
              <a:t>;</a:t>
            </a:r>
            <a:endParaRPr dirty="0"/>
          </a:p>
          <a:p>
            <a:pPr marL="228600" lvl="0" indent="-2032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dirty="0"/>
              <a:t>EVEA </a:t>
            </a:r>
            <a:r>
              <a:rPr lang="en-GB" dirty="0" err="1"/>
              <a:t>avaliku</a:t>
            </a:r>
            <a:r>
              <a:rPr lang="en-GB" dirty="0"/>
              <a:t> </a:t>
            </a:r>
            <a:r>
              <a:rPr lang="en-GB" dirty="0" err="1"/>
              <a:t>kuvandi</a:t>
            </a:r>
            <a:r>
              <a:rPr lang="en-GB" dirty="0"/>
              <a:t> </a:t>
            </a:r>
            <a:r>
              <a:rPr lang="en-GB" dirty="0" err="1"/>
              <a:t>uuendamine</a:t>
            </a:r>
            <a:r>
              <a:rPr lang="en-GB" dirty="0"/>
              <a:t>; </a:t>
            </a:r>
            <a:endParaRPr dirty="0"/>
          </a:p>
          <a:p>
            <a:pPr marL="228600" lvl="0" indent="-20320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dirty="0" err="1"/>
              <a:t>Töögruppide</a:t>
            </a:r>
            <a:r>
              <a:rPr lang="en-GB" dirty="0"/>
              <a:t> – </a:t>
            </a:r>
            <a:r>
              <a:rPr lang="et-EE" dirty="0"/>
              <a:t>Ettevõtluspoliitika, turunduse, </a:t>
            </a:r>
            <a:r>
              <a:rPr lang="en-GB" dirty="0" err="1"/>
              <a:t>rohepöör</a:t>
            </a:r>
            <a:r>
              <a:rPr lang="et-EE" dirty="0"/>
              <a:t>d</a:t>
            </a:r>
            <a:r>
              <a:rPr lang="en-GB" dirty="0"/>
              <a:t>e, </a:t>
            </a:r>
            <a:r>
              <a:rPr lang="en-GB" dirty="0" err="1"/>
              <a:t>regionaal</a:t>
            </a:r>
            <a:r>
              <a:rPr lang="et-EE" dirty="0"/>
              <a:t>poliitika</a:t>
            </a:r>
            <a:r>
              <a:rPr lang="en-GB" dirty="0"/>
              <a:t> - </a:t>
            </a:r>
            <a:r>
              <a:rPr lang="en-GB" dirty="0" err="1"/>
              <a:t>nimetamine</a:t>
            </a:r>
            <a:r>
              <a:rPr lang="en-GB" dirty="0"/>
              <a:t>, </a:t>
            </a:r>
            <a:r>
              <a:rPr lang="en-GB" dirty="0" err="1"/>
              <a:t>laiendamine</a:t>
            </a:r>
            <a:r>
              <a:rPr lang="en-GB" dirty="0"/>
              <a:t> </a:t>
            </a:r>
            <a:r>
              <a:rPr lang="en-GB" dirty="0" err="1"/>
              <a:t>kaardistamine</a:t>
            </a:r>
            <a:r>
              <a:rPr lang="en-GB" dirty="0"/>
              <a:t> </a:t>
            </a:r>
            <a:r>
              <a:rPr lang="en-GB" dirty="0" err="1"/>
              <a:t>sh</a:t>
            </a:r>
            <a:r>
              <a:rPr lang="en-GB" dirty="0"/>
              <a:t> </a:t>
            </a:r>
            <a:r>
              <a:rPr lang="en-GB" dirty="0" err="1"/>
              <a:t>vastutajad</a:t>
            </a:r>
            <a:r>
              <a:rPr lang="en-GB" dirty="0"/>
              <a:t>, </a:t>
            </a:r>
            <a:r>
              <a:rPr lang="en-GB" dirty="0" err="1"/>
              <a:t>kõneisikud</a:t>
            </a:r>
            <a:r>
              <a:rPr lang="en-GB" dirty="0"/>
              <a:t>;</a:t>
            </a:r>
            <a:endParaRPr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pic>
        <p:nvPicPr>
          <p:cNvPr id="139" name="Google Shape;13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9601" y="4859258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000" b="1">
                <a:solidFill>
                  <a:schemeClr val="accent2"/>
                </a:solidFill>
              </a:rPr>
              <a:t>Tööplaani 2018 – 2020 järgimine ning täitmine </a:t>
            </a:r>
            <a:br>
              <a:rPr lang="en-GB" sz="4000" b="1">
                <a:solidFill>
                  <a:srgbClr val="00B050"/>
                </a:solidFill>
              </a:rPr>
            </a:br>
            <a:r>
              <a:rPr lang="en-GB" sz="1600" u="sng">
                <a:solidFill>
                  <a:schemeClr val="hlink"/>
                </a:solidFill>
                <a:hlinkClick r:id="rId3"/>
              </a:rPr>
              <a:t>https://docs.google.com/spreadsheets/d/1tYLNMKaCWPgS8RzIVU5Ob3POv60GUf1u2IBZKjHJMPw/edit#gid=0</a:t>
            </a:r>
            <a:endParaRPr sz="1600"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1"/>
          </p:nvPr>
        </p:nvSpPr>
        <p:spPr>
          <a:xfrm>
            <a:off x="838200" y="1858617"/>
            <a:ext cx="10515600" cy="43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dirty="0" err="1"/>
              <a:t>Rahastamisallikad</a:t>
            </a:r>
            <a:r>
              <a:rPr lang="en-GB" dirty="0"/>
              <a:t> - </a:t>
            </a:r>
            <a:r>
              <a:rPr lang="en-GB" dirty="0" err="1"/>
              <a:t>liikmemaks</a:t>
            </a:r>
            <a:r>
              <a:rPr lang="en-GB" dirty="0"/>
              <a:t> ja </a:t>
            </a:r>
            <a:r>
              <a:rPr lang="en-GB" dirty="0" err="1"/>
              <a:t>kord</a:t>
            </a:r>
            <a:r>
              <a:rPr lang="en-GB" dirty="0"/>
              <a:t> </a:t>
            </a:r>
            <a:r>
              <a:rPr lang="en-GB" dirty="0" err="1"/>
              <a:t>ning</a:t>
            </a:r>
            <a:r>
              <a:rPr lang="en-GB" dirty="0"/>
              <a:t> </a:t>
            </a:r>
            <a:r>
              <a:rPr lang="en-GB" dirty="0" err="1"/>
              <a:t>tasude</a:t>
            </a:r>
            <a:r>
              <a:rPr lang="en-GB" dirty="0"/>
              <a:t> </a:t>
            </a:r>
            <a:r>
              <a:rPr lang="en-GB" dirty="0" err="1"/>
              <a:t>määrad</a:t>
            </a:r>
            <a:r>
              <a:rPr lang="en-GB" dirty="0"/>
              <a:t>; </a:t>
            </a:r>
            <a:r>
              <a:rPr lang="en-GB" dirty="0" err="1"/>
              <a:t>kampaaniad</a:t>
            </a:r>
            <a:r>
              <a:rPr lang="en-GB" dirty="0"/>
              <a:t> (</a:t>
            </a:r>
            <a:r>
              <a:rPr lang="en-GB" dirty="0" err="1"/>
              <a:t>kriisiaegne</a:t>
            </a:r>
            <a:r>
              <a:rPr lang="en-GB" dirty="0"/>
              <a:t> </a:t>
            </a:r>
            <a:r>
              <a:rPr lang="en-GB" dirty="0" err="1"/>
              <a:t>soodustus</a:t>
            </a:r>
            <a:r>
              <a:rPr lang="en-GB" dirty="0"/>
              <a:t>, </a:t>
            </a:r>
            <a:r>
              <a:rPr lang="en-GB" dirty="0" err="1"/>
              <a:t>kobarliige</a:t>
            </a:r>
            <a:r>
              <a:rPr lang="en-GB" dirty="0"/>
              <a:t>, 25% </a:t>
            </a:r>
            <a:r>
              <a:rPr lang="en-GB" dirty="0" err="1"/>
              <a:t>soodustus</a:t>
            </a:r>
            <a:r>
              <a:rPr lang="en-GB" dirty="0"/>
              <a:t> </a:t>
            </a:r>
            <a:r>
              <a:rPr lang="en-GB" dirty="0" err="1"/>
              <a:t>soovitajana</a:t>
            </a:r>
            <a:r>
              <a:rPr lang="en-GB" dirty="0"/>
              <a:t>);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dirty="0" err="1"/>
              <a:t>Teenused</a:t>
            </a:r>
            <a:r>
              <a:rPr lang="en-GB" dirty="0"/>
              <a:t> </a:t>
            </a:r>
            <a:r>
              <a:rPr lang="en-GB" dirty="0" err="1"/>
              <a:t>liikmetele</a:t>
            </a:r>
            <a:r>
              <a:rPr lang="en-GB" dirty="0"/>
              <a:t> ja </a:t>
            </a:r>
            <a:r>
              <a:rPr lang="en-GB" dirty="0" err="1"/>
              <a:t>liikmetelt</a:t>
            </a:r>
            <a:r>
              <a:rPr lang="en-GB" dirty="0"/>
              <a:t> </a:t>
            </a:r>
            <a:r>
              <a:rPr lang="en-GB" dirty="0" err="1"/>
              <a:t>liikmetele</a:t>
            </a:r>
            <a:r>
              <a:rPr lang="en-GB" dirty="0"/>
              <a:t>;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dirty="0"/>
              <a:t>EVEA </a:t>
            </a:r>
            <a:r>
              <a:rPr lang="en-GB" dirty="0" err="1"/>
              <a:t>liikmete</a:t>
            </a:r>
            <a:r>
              <a:rPr lang="en-GB" dirty="0"/>
              <a:t> </a:t>
            </a:r>
            <a:r>
              <a:rPr lang="en-GB" dirty="0" err="1"/>
              <a:t>küsitluse</a:t>
            </a:r>
            <a:r>
              <a:rPr lang="en-GB" dirty="0"/>
              <a:t> </a:t>
            </a:r>
            <a:r>
              <a:rPr lang="en-GB" dirty="0" err="1"/>
              <a:t>korraldamine</a:t>
            </a:r>
            <a:r>
              <a:rPr lang="en-GB" dirty="0"/>
              <a:t>;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dirty="0"/>
              <a:t>EVEA </a:t>
            </a:r>
            <a:r>
              <a:rPr lang="en-GB" dirty="0" err="1"/>
              <a:t>koolitused</a:t>
            </a:r>
            <a:r>
              <a:rPr lang="en-GB" dirty="0"/>
              <a:t>;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dirty="0"/>
              <a:t>EVEA 30 </a:t>
            </a:r>
            <a:r>
              <a:rPr lang="en-GB" dirty="0" err="1"/>
              <a:t>tähistamine</a:t>
            </a:r>
            <a:r>
              <a:rPr lang="en-GB" dirty="0"/>
              <a:t> (</a:t>
            </a:r>
            <a:r>
              <a:rPr lang="en-GB" dirty="0" err="1"/>
              <a:t>jaanuar</a:t>
            </a:r>
            <a:r>
              <a:rPr lang="en-GB" dirty="0"/>
              <a:t> 2019)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dirty="0" err="1"/>
              <a:t>Ettevõtlik</a:t>
            </a:r>
            <a:r>
              <a:rPr lang="en-GB" dirty="0"/>
              <a:t> </a:t>
            </a:r>
            <a:r>
              <a:rPr lang="en-GB" dirty="0" err="1"/>
              <a:t>Vaim</a:t>
            </a:r>
            <a:r>
              <a:rPr lang="en-GB" dirty="0"/>
              <a:t> ja </a:t>
            </a:r>
            <a:r>
              <a:rPr lang="en-GB" dirty="0" err="1"/>
              <a:t>Ettevõtluse</a:t>
            </a:r>
            <a:r>
              <a:rPr lang="en-GB" dirty="0"/>
              <a:t> </a:t>
            </a:r>
            <a:r>
              <a:rPr lang="en-GB" dirty="0" err="1"/>
              <a:t>Sõber</a:t>
            </a:r>
            <a:r>
              <a:rPr lang="en-GB" dirty="0"/>
              <a:t> 2019 gala-</a:t>
            </a:r>
            <a:r>
              <a:rPr lang="en-GB" dirty="0" err="1"/>
              <a:t>üritus</a:t>
            </a:r>
            <a:r>
              <a:rPr lang="en-GB" dirty="0"/>
              <a:t> (</a:t>
            </a:r>
            <a:r>
              <a:rPr lang="en-GB" dirty="0" err="1"/>
              <a:t>veebruar</a:t>
            </a:r>
            <a:r>
              <a:rPr lang="en-GB" dirty="0"/>
              <a:t> 2020).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46" name="Google Shape;14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9601" y="4986329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/>
          </p:nvPr>
        </p:nvSpPr>
        <p:spPr>
          <a:xfrm>
            <a:off x="838200" y="-200721"/>
            <a:ext cx="10515600" cy="189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GB" b="1" dirty="0">
                <a:solidFill>
                  <a:schemeClr val="accent2"/>
                </a:solidFill>
              </a:rPr>
              <a:t>EVEA </a:t>
            </a:r>
            <a:r>
              <a:rPr lang="en-GB" b="1" dirty="0" err="1">
                <a:solidFill>
                  <a:schemeClr val="accent2"/>
                </a:solidFill>
              </a:rPr>
              <a:t>esindatus</a:t>
            </a:r>
            <a:endParaRPr dirty="0"/>
          </a:p>
        </p:txBody>
      </p:sp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838200" y="1063487"/>
            <a:ext cx="10515600" cy="492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b="1" dirty="0" err="1"/>
              <a:t>Jälgime</a:t>
            </a:r>
            <a:r>
              <a:rPr lang="en-GB" sz="2400" b="1" dirty="0"/>
              <a:t> ja </a:t>
            </a:r>
            <a:r>
              <a:rPr lang="en-GB" sz="2400" b="1" dirty="0" err="1"/>
              <a:t>mõjutame</a:t>
            </a:r>
            <a:r>
              <a:rPr lang="en-GB" sz="2400" b="1" dirty="0"/>
              <a:t> </a:t>
            </a:r>
            <a:r>
              <a:rPr lang="en-GB" sz="2400" b="1" dirty="0" err="1"/>
              <a:t>ettevõtluspoliitikat</a:t>
            </a:r>
            <a:r>
              <a:rPr lang="en-GB" sz="2400" b="1" dirty="0"/>
              <a:t> </a:t>
            </a:r>
            <a:r>
              <a:rPr lang="en-GB" sz="2400" b="1" dirty="0" err="1"/>
              <a:t>iga</a:t>
            </a:r>
            <a:r>
              <a:rPr lang="en-GB" sz="2400" b="1" dirty="0"/>
              <a:t> </a:t>
            </a:r>
            <a:r>
              <a:rPr lang="en-GB" sz="2400" b="1" dirty="0" err="1"/>
              <a:t>päev</a:t>
            </a:r>
            <a:r>
              <a:rPr lang="en-GB" sz="2400" b="1" dirty="0"/>
              <a:t> </a:t>
            </a:r>
            <a:r>
              <a:rPr lang="en-GB" sz="2400" b="1" dirty="0" err="1"/>
              <a:t>osaledes</a:t>
            </a:r>
            <a:r>
              <a:rPr lang="en-GB" sz="2400" b="1" dirty="0"/>
              <a:t> </a:t>
            </a:r>
            <a:r>
              <a:rPr lang="en-GB" sz="2400" b="1" dirty="0" err="1"/>
              <a:t>sotsiaaldialoogis</a:t>
            </a:r>
            <a:r>
              <a:rPr lang="en-GB" sz="2400" b="1" dirty="0"/>
              <a:t> </a:t>
            </a:r>
            <a:r>
              <a:rPr lang="en-GB" sz="2400" b="1" dirty="0" err="1"/>
              <a:t>ning</a:t>
            </a:r>
            <a:r>
              <a:rPr lang="en-GB" sz="2400" b="1" dirty="0"/>
              <a:t> </a:t>
            </a: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GB" sz="2400" b="1" dirty="0"/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b="1" dirty="0" err="1"/>
              <a:t>esindades</a:t>
            </a:r>
            <a:r>
              <a:rPr lang="en-GB" sz="2400" b="1" dirty="0"/>
              <a:t> </a:t>
            </a:r>
            <a:r>
              <a:rPr lang="en-GB" sz="2400" b="1" dirty="0" err="1"/>
              <a:t>liikmete</a:t>
            </a:r>
            <a:r>
              <a:rPr lang="en-GB" sz="2400" b="1" dirty="0"/>
              <a:t> </a:t>
            </a:r>
            <a:r>
              <a:rPr lang="en-GB" sz="2400" b="1" dirty="0" err="1"/>
              <a:t>poolt</a:t>
            </a:r>
            <a:r>
              <a:rPr lang="en-GB" sz="2400" b="1" dirty="0"/>
              <a:t> </a:t>
            </a:r>
            <a:r>
              <a:rPr lang="en-GB" sz="2400" b="1" dirty="0" err="1"/>
              <a:t>väljendatud</a:t>
            </a:r>
            <a:r>
              <a:rPr lang="en-GB" sz="2400" b="1" dirty="0"/>
              <a:t> </a:t>
            </a:r>
            <a:r>
              <a:rPr lang="en-GB" sz="2400" b="1" dirty="0" err="1"/>
              <a:t>seisukohti</a:t>
            </a:r>
            <a:r>
              <a:rPr lang="en-GB" sz="2400" b="1" dirty="0"/>
              <a:t>.</a:t>
            </a:r>
            <a:endParaRPr dirty="0"/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b="1" dirty="0"/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b="1" dirty="0"/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400" b="1" u="sng" dirty="0" err="1"/>
              <a:t>Lisandunud</a:t>
            </a:r>
            <a:r>
              <a:rPr lang="en-GB" sz="2400" b="1" u="sng" dirty="0"/>
              <a:t> 2019 -2020 </a:t>
            </a:r>
            <a:r>
              <a:rPr lang="en-GB" sz="1800" b="1" u="sng" dirty="0">
                <a:solidFill>
                  <a:schemeClr val="tx1"/>
                </a:solidFill>
              </a:rPr>
              <a:t>(</a:t>
            </a:r>
            <a:r>
              <a:rPr lang="en-GB" sz="1800" b="1" u="sng" dirty="0" err="1">
                <a:solidFill>
                  <a:schemeClr val="tx1"/>
                </a:solidFill>
              </a:rPr>
              <a:t>kuni</a:t>
            </a:r>
            <a:r>
              <a:rPr lang="en-GB" sz="1800" b="1" u="sng" dirty="0">
                <a:solidFill>
                  <a:schemeClr val="tx1"/>
                </a:solidFill>
              </a:rPr>
              <a:t> 2018 20; </a:t>
            </a:r>
            <a:r>
              <a:rPr lang="en-GB" sz="1800" b="1" u="sng" dirty="0" err="1">
                <a:solidFill>
                  <a:schemeClr val="tx1"/>
                </a:solidFill>
              </a:rPr>
              <a:t>alates</a:t>
            </a:r>
            <a:r>
              <a:rPr lang="en-GB" sz="1800" b="1" u="sng" dirty="0">
                <a:solidFill>
                  <a:schemeClr val="tx1"/>
                </a:solidFill>
              </a:rPr>
              <a:t> 2019 31; 2020 37</a:t>
            </a:r>
            <a:r>
              <a:rPr lang="en-GB" sz="2400" b="1" u="sng" dirty="0">
                <a:solidFill>
                  <a:schemeClr val="tx1"/>
                </a:solidFill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/>
          </a:p>
          <a:p>
            <a:pPr marL="228600" lvl="0" indent="-2540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/>
              <a:t>Ida-</a:t>
            </a:r>
            <a:r>
              <a:rPr lang="en-GB" sz="2200" dirty="0" err="1"/>
              <a:t>Virumaa</a:t>
            </a:r>
            <a:r>
              <a:rPr lang="en-GB" sz="2200" dirty="0"/>
              <a:t> </a:t>
            </a:r>
            <a:r>
              <a:rPr lang="en-GB" sz="2200" dirty="0" err="1"/>
              <a:t>õiglase</a:t>
            </a:r>
            <a:r>
              <a:rPr lang="en-GB" sz="2200" dirty="0"/>
              <a:t> </a:t>
            </a:r>
            <a:r>
              <a:rPr lang="en-GB" sz="2200" dirty="0" err="1"/>
              <a:t>ülemineku</a:t>
            </a:r>
            <a:r>
              <a:rPr lang="en-GB" sz="2200" dirty="0"/>
              <a:t> </a:t>
            </a:r>
            <a:r>
              <a:rPr lang="en-GB" sz="2200" dirty="0" err="1"/>
              <a:t>protsessi</a:t>
            </a:r>
            <a:r>
              <a:rPr lang="en-GB" sz="2200" dirty="0"/>
              <a:t> </a:t>
            </a:r>
            <a:r>
              <a:rPr lang="en-GB" sz="2200" dirty="0" err="1"/>
              <a:t>juhtkomisjon</a:t>
            </a:r>
            <a:r>
              <a:rPr lang="en-GB" sz="2200" dirty="0"/>
              <a:t>: </a:t>
            </a:r>
            <a:r>
              <a:rPr lang="en-GB" sz="2200" dirty="0" err="1"/>
              <a:t>põhiliige</a:t>
            </a:r>
            <a:r>
              <a:rPr lang="en-GB" sz="2200" dirty="0"/>
              <a:t> – Meelis Tint, EVEA </a:t>
            </a:r>
            <a:r>
              <a:rPr lang="en-GB" sz="2200" dirty="0" err="1"/>
              <a:t>liige</a:t>
            </a:r>
            <a:endParaRPr lang="en-GB" sz="2200" dirty="0"/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GB" sz="2200" dirty="0"/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dirty="0"/>
              <a:t>    (</a:t>
            </a:r>
            <a:r>
              <a:rPr lang="en-GB" sz="2200" dirty="0" err="1"/>
              <a:t>Liisbet</a:t>
            </a:r>
            <a:r>
              <a:rPr lang="en-GB" sz="2200" dirty="0"/>
              <a:t> Invest OÜ), </a:t>
            </a:r>
            <a:r>
              <a:rPr lang="en-GB" sz="2200" dirty="0" err="1"/>
              <a:t>asendusliige</a:t>
            </a:r>
            <a:r>
              <a:rPr lang="en-GB" sz="2200" dirty="0"/>
              <a:t> Märt Meesak (</a:t>
            </a:r>
            <a:r>
              <a:rPr lang="en-GB" sz="2200" dirty="0" err="1"/>
              <a:t>Parim</a:t>
            </a:r>
            <a:r>
              <a:rPr lang="en-GB" sz="2200" dirty="0"/>
              <a:t> </a:t>
            </a:r>
            <a:r>
              <a:rPr lang="en-GB" sz="2200" dirty="0" err="1"/>
              <a:t>Seltskond</a:t>
            </a:r>
            <a:r>
              <a:rPr lang="en-GB" sz="2200" dirty="0"/>
              <a:t> OÜ), EVEA </a:t>
            </a:r>
            <a:r>
              <a:rPr lang="en-GB" sz="2200" dirty="0" err="1"/>
              <a:t>liige</a:t>
            </a:r>
            <a:r>
              <a:rPr lang="en-GB" sz="2200" dirty="0"/>
              <a:t>;</a:t>
            </a:r>
            <a:endParaRPr sz="2200" dirty="0"/>
          </a:p>
          <a:p>
            <a:pPr marL="228600" lvl="0" indent="-2540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/>
              <a:t>Eesti </a:t>
            </a:r>
            <a:r>
              <a:rPr lang="en-GB" sz="2200" dirty="0" err="1"/>
              <a:t>Omavalitsuspäeva</a:t>
            </a:r>
            <a:r>
              <a:rPr lang="en-GB" sz="2200" dirty="0"/>
              <a:t> </a:t>
            </a:r>
            <a:r>
              <a:rPr lang="en-GB" sz="2200" dirty="0" err="1"/>
              <a:t>seisukohtade</a:t>
            </a:r>
            <a:r>
              <a:rPr lang="en-GB" sz="2200" dirty="0"/>
              <a:t> </a:t>
            </a:r>
            <a:r>
              <a:rPr lang="en-GB" sz="2200" dirty="0" err="1"/>
              <a:t>ettevalmistamiseks</a:t>
            </a:r>
            <a:r>
              <a:rPr lang="en-GB" sz="2200" dirty="0"/>
              <a:t> </a:t>
            </a:r>
            <a:r>
              <a:rPr lang="en-GB" sz="2200" dirty="0" err="1"/>
              <a:t>moodustatud</a:t>
            </a:r>
            <a:r>
              <a:rPr lang="en-GB" sz="2200" dirty="0"/>
              <a:t> </a:t>
            </a:r>
            <a:r>
              <a:rPr lang="en-GB" sz="2200" dirty="0" err="1"/>
              <a:t>ettevõtluse</a:t>
            </a:r>
            <a:r>
              <a:rPr lang="en-GB" sz="2200" dirty="0"/>
              <a:t> </a:t>
            </a:r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dirty="0"/>
              <a:t>    </a:t>
            </a:r>
            <a:r>
              <a:rPr lang="en-GB" sz="2200" dirty="0" err="1"/>
              <a:t>töögrupp</a:t>
            </a:r>
            <a:r>
              <a:rPr lang="en-GB" sz="2200" dirty="0"/>
              <a:t> – Heiki Rits, EVEA president;</a:t>
            </a:r>
            <a:endParaRPr sz="2200" dirty="0"/>
          </a:p>
          <a:p>
            <a:pPr marL="228600" lvl="0" indent="-2540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 err="1"/>
              <a:t>Kutsehariduse</a:t>
            </a:r>
            <a:r>
              <a:rPr lang="en-GB" sz="2200" dirty="0"/>
              <a:t> </a:t>
            </a:r>
            <a:r>
              <a:rPr lang="en-GB" sz="2200" dirty="0" err="1"/>
              <a:t>nõukoda</a:t>
            </a:r>
            <a:r>
              <a:rPr lang="en-GB" sz="2200" dirty="0"/>
              <a:t>: </a:t>
            </a:r>
            <a:r>
              <a:rPr lang="en-GB" sz="2200" dirty="0" err="1"/>
              <a:t>liige</a:t>
            </a:r>
            <a:r>
              <a:rPr lang="en-GB" sz="2200" dirty="0"/>
              <a:t> – Heiki Rits, EVEA president, </a:t>
            </a:r>
            <a:r>
              <a:rPr lang="en-GB" sz="2200" dirty="0" err="1"/>
              <a:t>asendusliige</a:t>
            </a:r>
            <a:r>
              <a:rPr lang="en-GB" sz="2200" dirty="0"/>
              <a:t> Signe Sarah </a:t>
            </a:r>
            <a:r>
              <a:rPr lang="en-GB" sz="2200" dirty="0" err="1"/>
              <a:t>Arro</a:t>
            </a:r>
            <a:r>
              <a:rPr lang="en-GB" sz="2200" dirty="0"/>
              <a:t>, </a:t>
            </a:r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dirty="0"/>
              <a:t>    EVEA </a:t>
            </a:r>
            <a:r>
              <a:rPr lang="en-GB" sz="2200" dirty="0" err="1"/>
              <a:t>volikogu</a:t>
            </a:r>
            <a:r>
              <a:rPr lang="en-GB" sz="2200" dirty="0"/>
              <a:t> </a:t>
            </a:r>
            <a:r>
              <a:rPr lang="en-GB" sz="2200" dirty="0" err="1"/>
              <a:t>liige</a:t>
            </a:r>
            <a:r>
              <a:rPr lang="en-GB" sz="2200" dirty="0"/>
              <a:t>; </a:t>
            </a:r>
            <a:endParaRPr sz="2200" dirty="0"/>
          </a:p>
          <a:p>
            <a:pPr marL="228600" lvl="0" indent="-2540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 err="1"/>
              <a:t>Teadus</a:t>
            </a:r>
            <a:r>
              <a:rPr lang="en-GB" sz="2200" dirty="0"/>
              <a:t>- ja </a:t>
            </a:r>
            <a:r>
              <a:rPr lang="en-GB" sz="2200" dirty="0" err="1"/>
              <a:t>arendustegevuse</a:t>
            </a:r>
            <a:r>
              <a:rPr lang="en-GB" sz="2200" dirty="0"/>
              <a:t>, </a:t>
            </a:r>
            <a:r>
              <a:rPr lang="en-GB" sz="2200" dirty="0" err="1"/>
              <a:t>innovatsiooni</a:t>
            </a:r>
            <a:r>
              <a:rPr lang="en-GB" sz="2200" dirty="0"/>
              <a:t> ja </a:t>
            </a:r>
            <a:r>
              <a:rPr lang="en-GB" sz="2200" dirty="0" err="1"/>
              <a:t>ettevõtluse</a:t>
            </a:r>
            <a:r>
              <a:rPr lang="en-GB" sz="2200" dirty="0"/>
              <a:t> </a:t>
            </a:r>
            <a:r>
              <a:rPr lang="en-GB" sz="2200" dirty="0" err="1"/>
              <a:t>ühendstrateegia</a:t>
            </a:r>
            <a:r>
              <a:rPr lang="en-GB" sz="2200" dirty="0"/>
              <a:t> (TAIE 2035) </a:t>
            </a:r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dirty="0"/>
              <a:t>    </a:t>
            </a:r>
            <a:r>
              <a:rPr lang="en-GB" sz="2200" dirty="0" err="1"/>
              <a:t>töögrupp</a:t>
            </a:r>
            <a:r>
              <a:rPr lang="en-GB" sz="2200" dirty="0"/>
              <a:t>: </a:t>
            </a:r>
            <a:r>
              <a:rPr lang="en-GB" sz="2200" dirty="0" err="1"/>
              <a:t>esindaja</a:t>
            </a:r>
            <a:r>
              <a:rPr lang="en-GB" sz="2200" dirty="0"/>
              <a:t> – Marina Kaas, EVEA </a:t>
            </a:r>
            <a:r>
              <a:rPr lang="en-GB" sz="2200" dirty="0" err="1"/>
              <a:t>asepresident</a:t>
            </a:r>
            <a:r>
              <a:rPr lang="en-GB" sz="2200" dirty="0"/>
              <a:t>; </a:t>
            </a:r>
            <a:r>
              <a:rPr lang="en-GB" sz="2200" dirty="0" err="1"/>
              <a:t>asendusliige</a:t>
            </a:r>
            <a:r>
              <a:rPr lang="en-GB" sz="2200" dirty="0"/>
              <a:t> – Heiki Rits;</a:t>
            </a:r>
            <a:endParaRPr sz="2200" dirty="0"/>
          </a:p>
          <a:p>
            <a:pPr marL="228600" lvl="0" indent="-2540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/>
              <a:t>MES </a:t>
            </a:r>
            <a:r>
              <a:rPr lang="en-GB" sz="2200" dirty="0" err="1"/>
              <a:t>rahastamisvahendi</a:t>
            </a:r>
            <a:r>
              <a:rPr lang="en-GB" sz="2200" dirty="0"/>
              <a:t> </a:t>
            </a:r>
            <a:r>
              <a:rPr lang="en-GB" sz="2200" dirty="0" err="1"/>
              <a:t>nõuandev</a:t>
            </a:r>
            <a:r>
              <a:rPr lang="en-GB" sz="2200" dirty="0"/>
              <a:t> </a:t>
            </a:r>
            <a:r>
              <a:rPr lang="en-GB" sz="2200" dirty="0" err="1"/>
              <a:t>komisjon</a:t>
            </a:r>
            <a:r>
              <a:rPr lang="en-GB" sz="2200" dirty="0"/>
              <a:t>: </a:t>
            </a:r>
            <a:r>
              <a:rPr lang="en-GB" sz="2200" dirty="0" err="1"/>
              <a:t>liige</a:t>
            </a:r>
            <a:r>
              <a:rPr lang="en-GB" sz="2200" dirty="0"/>
              <a:t> – Ron </a:t>
            </a:r>
            <a:r>
              <a:rPr lang="en-GB" sz="2200" dirty="0" err="1"/>
              <a:t>Luvistsuk</a:t>
            </a:r>
            <a:r>
              <a:rPr lang="en-GB" sz="2200" dirty="0"/>
              <a:t>, EVEA </a:t>
            </a:r>
            <a:r>
              <a:rPr lang="en-GB" sz="2200" dirty="0" err="1"/>
              <a:t>volikogu</a:t>
            </a:r>
            <a:r>
              <a:rPr lang="en-GB" sz="2200" dirty="0"/>
              <a:t> </a:t>
            </a:r>
            <a:r>
              <a:rPr lang="en-GB" sz="2200" dirty="0" err="1"/>
              <a:t>liige</a:t>
            </a:r>
            <a:r>
              <a:rPr lang="en-GB" sz="2200" dirty="0"/>
              <a:t> </a:t>
            </a:r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dirty="0"/>
              <a:t>    (BFA Estonia OÜ); </a:t>
            </a:r>
            <a:r>
              <a:rPr lang="en-GB" sz="2200" dirty="0" err="1"/>
              <a:t>asendusliige</a:t>
            </a:r>
            <a:r>
              <a:rPr lang="en-GB" sz="2200" dirty="0"/>
              <a:t> – Marina Kaas, EVEA </a:t>
            </a:r>
            <a:r>
              <a:rPr lang="en-GB" sz="2200" dirty="0" err="1"/>
              <a:t>asepresident</a:t>
            </a:r>
            <a:r>
              <a:rPr lang="en-GB" sz="2200" dirty="0"/>
              <a:t>;</a:t>
            </a:r>
            <a:endParaRPr sz="2200" dirty="0"/>
          </a:p>
          <a:p>
            <a:pPr marL="228600" lvl="0" indent="-117475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2000" dirty="0"/>
          </a:p>
          <a:p>
            <a:pPr marL="228600" lvl="0" indent="-117475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1750" dirty="0"/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5843" y="4956108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>
            <a:spLocks noGrp="1"/>
          </p:cNvSpPr>
          <p:nvPr>
            <p:ph type="title"/>
          </p:nvPr>
        </p:nvSpPr>
        <p:spPr>
          <a:xfrm>
            <a:off x="838200" y="209482"/>
            <a:ext cx="10515600" cy="119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chemeClr val="accent2"/>
                </a:solidFill>
              </a:rPr>
              <a:t>EVEA </a:t>
            </a:r>
            <a:r>
              <a:rPr lang="en-GB" b="1" dirty="0" err="1">
                <a:solidFill>
                  <a:schemeClr val="accent2"/>
                </a:solidFill>
              </a:rPr>
              <a:t>esindatus</a:t>
            </a:r>
            <a:endParaRPr dirty="0"/>
          </a:p>
        </p:txBody>
      </p:sp>
      <p:sp>
        <p:nvSpPr>
          <p:cNvPr id="159" name="Google Shape;159;p37"/>
          <p:cNvSpPr txBox="1">
            <a:spLocks noGrp="1"/>
          </p:cNvSpPr>
          <p:nvPr>
            <p:ph type="body" idx="1"/>
          </p:nvPr>
        </p:nvSpPr>
        <p:spPr>
          <a:xfrm>
            <a:off x="864140" y="964096"/>
            <a:ext cx="10515600" cy="536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b="1" u="sng" dirty="0" err="1"/>
              <a:t>Lisandunud</a:t>
            </a:r>
            <a:r>
              <a:rPr lang="en-GB" sz="2400" b="1" u="sng" dirty="0"/>
              <a:t> (2019-2020 </a:t>
            </a:r>
            <a:r>
              <a:rPr lang="en-GB" sz="2400" b="1" u="sng" dirty="0" err="1"/>
              <a:t>üleeuroopalised</a:t>
            </a:r>
            <a:r>
              <a:rPr lang="en-GB" sz="2400" b="1" u="sng" dirty="0"/>
              <a:t>)</a:t>
            </a:r>
            <a:endParaRPr dirty="0"/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 b="1" u="sng" dirty="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200" dirty="0" err="1"/>
              <a:t>Euroopa</a:t>
            </a:r>
            <a:r>
              <a:rPr lang="en-GB" sz="2200" dirty="0"/>
              <a:t> </a:t>
            </a:r>
            <a:r>
              <a:rPr lang="en-GB" sz="2200" dirty="0" err="1"/>
              <a:t>innovatsiooninõukogu</a:t>
            </a:r>
            <a:r>
              <a:rPr lang="en-GB" sz="2200" dirty="0"/>
              <a:t> (EIC) ja </a:t>
            </a:r>
            <a:r>
              <a:rPr lang="en-GB" sz="2200" dirty="0" err="1"/>
              <a:t>Euroopa</a:t>
            </a:r>
            <a:r>
              <a:rPr lang="en-GB" sz="2200" dirty="0"/>
              <a:t> </a:t>
            </a:r>
            <a:r>
              <a:rPr lang="en-GB" sz="2200" dirty="0" err="1"/>
              <a:t>innovaatilised</a:t>
            </a:r>
            <a:r>
              <a:rPr lang="en-GB" sz="2200" dirty="0"/>
              <a:t> </a:t>
            </a:r>
            <a:r>
              <a:rPr lang="en-GB" sz="2200" dirty="0" err="1"/>
              <a:t>majandussüsteemid</a:t>
            </a:r>
            <a:r>
              <a:rPr lang="en-GB" sz="2200" dirty="0"/>
              <a:t> </a:t>
            </a:r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200" dirty="0"/>
              <a:t>    </a:t>
            </a:r>
            <a:r>
              <a:rPr lang="en-GB" sz="2200" dirty="0" err="1"/>
              <a:t>programmikomitee</a:t>
            </a:r>
            <a:r>
              <a:rPr lang="en-GB" sz="2200" dirty="0"/>
              <a:t> </a:t>
            </a:r>
            <a:r>
              <a:rPr lang="en-GB" sz="2200" dirty="0" err="1"/>
              <a:t>ekspertrühma</a:t>
            </a:r>
            <a:r>
              <a:rPr lang="en-GB" sz="2200" dirty="0"/>
              <a:t> </a:t>
            </a:r>
            <a:r>
              <a:rPr lang="en-GB" sz="2200" dirty="0" err="1"/>
              <a:t>liige</a:t>
            </a:r>
            <a:r>
              <a:rPr lang="en-GB" sz="2200" dirty="0"/>
              <a:t> – Ivar Kruusenberg, Ph.D., (</a:t>
            </a:r>
            <a:r>
              <a:rPr lang="en-GB" sz="2200" dirty="0" err="1"/>
              <a:t>PowerUP</a:t>
            </a:r>
            <a:r>
              <a:rPr lang="en-GB" sz="2200" dirty="0"/>
              <a:t> Fuel Cells         </a:t>
            </a:r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200" dirty="0"/>
              <a:t>    OÜ), EVEA </a:t>
            </a:r>
            <a:r>
              <a:rPr lang="en-GB" sz="2200" dirty="0" err="1"/>
              <a:t>liige</a:t>
            </a:r>
            <a:r>
              <a:rPr lang="en-GB" sz="2200" dirty="0"/>
              <a:t>;</a:t>
            </a:r>
            <a:endParaRPr sz="2200" dirty="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200" dirty="0" err="1"/>
              <a:t>Euroopa</a:t>
            </a:r>
            <a:r>
              <a:rPr lang="en-GB" sz="2200" dirty="0"/>
              <a:t> </a:t>
            </a:r>
            <a:r>
              <a:rPr lang="en-GB" sz="2200" dirty="0" err="1"/>
              <a:t>Liidu</a:t>
            </a:r>
            <a:r>
              <a:rPr lang="en-GB" sz="2200" dirty="0"/>
              <a:t> </a:t>
            </a:r>
            <a:r>
              <a:rPr lang="en-GB" sz="2200" dirty="0" err="1"/>
              <a:t>teadus</a:t>
            </a:r>
            <a:r>
              <a:rPr lang="en-GB" sz="2200" dirty="0"/>
              <a:t>- ja </a:t>
            </a:r>
            <a:r>
              <a:rPr lang="en-GB" sz="2200" dirty="0" err="1"/>
              <a:t>arendustegevuse</a:t>
            </a:r>
            <a:r>
              <a:rPr lang="en-GB" sz="2200" dirty="0"/>
              <a:t> </a:t>
            </a:r>
            <a:r>
              <a:rPr lang="en-GB" sz="2200" dirty="0" err="1"/>
              <a:t>raamprogrammi</a:t>
            </a:r>
            <a:r>
              <a:rPr lang="en-GB" sz="2200" dirty="0"/>
              <a:t> </a:t>
            </a:r>
            <a:r>
              <a:rPr lang="en-GB" sz="2200" dirty="0" err="1"/>
              <a:t>Euroopa</a:t>
            </a:r>
            <a:r>
              <a:rPr lang="en-GB" sz="2200" dirty="0"/>
              <a:t> </a:t>
            </a:r>
            <a:r>
              <a:rPr lang="en-GB" sz="2200" dirty="0" err="1"/>
              <a:t>Horisont</a:t>
            </a:r>
            <a:r>
              <a:rPr lang="en-GB" sz="2200" dirty="0"/>
              <a:t> </a:t>
            </a:r>
            <a:r>
              <a:rPr lang="en-GB" sz="2200" dirty="0" err="1"/>
              <a:t>digivärk</a:t>
            </a:r>
            <a:r>
              <a:rPr lang="en-GB" sz="2200" dirty="0"/>
              <a:t>, </a:t>
            </a:r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200" dirty="0"/>
              <a:t>    </a:t>
            </a:r>
            <a:r>
              <a:rPr lang="en-GB" sz="2200" dirty="0" err="1"/>
              <a:t>tööstus</a:t>
            </a:r>
            <a:r>
              <a:rPr lang="en-GB" sz="2200" dirty="0"/>
              <a:t> ja </a:t>
            </a:r>
            <a:r>
              <a:rPr lang="en-GB" sz="2200" dirty="0" err="1"/>
              <a:t>kosmos</a:t>
            </a:r>
            <a:r>
              <a:rPr lang="en-GB" sz="2200" dirty="0"/>
              <a:t> </a:t>
            </a:r>
            <a:r>
              <a:rPr lang="en-GB" sz="2200" dirty="0" err="1"/>
              <a:t>programmikomitee</a:t>
            </a:r>
            <a:r>
              <a:rPr lang="en-GB" sz="2200" dirty="0"/>
              <a:t> </a:t>
            </a:r>
            <a:r>
              <a:rPr lang="en-GB" sz="2200" dirty="0" err="1"/>
              <a:t>ekspertrühma</a:t>
            </a:r>
            <a:r>
              <a:rPr lang="en-GB" sz="2200" dirty="0"/>
              <a:t> </a:t>
            </a:r>
            <a:r>
              <a:rPr lang="en-GB" sz="2200" dirty="0" err="1"/>
              <a:t>liige</a:t>
            </a:r>
            <a:r>
              <a:rPr lang="en-GB" sz="2200" dirty="0"/>
              <a:t> – Herkki Kitsing EVEA </a:t>
            </a:r>
            <a:r>
              <a:rPr lang="en-GB" sz="2200" dirty="0" err="1"/>
              <a:t>liige</a:t>
            </a:r>
            <a:r>
              <a:rPr lang="en-GB" sz="2200" dirty="0"/>
              <a:t>;</a:t>
            </a:r>
            <a:endParaRPr sz="2200" dirty="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200" dirty="0" err="1"/>
              <a:t>Euroopa</a:t>
            </a:r>
            <a:r>
              <a:rPr lang="en-GB" sz="2200" dirty="0"/>
              <a:t> </a:t>
            </a:r>
            <a:r>
              <a:rPr lang="en-GB" sz="2200" dirty="0" err="1"/>
              <a:t>Liidu</a:t>
            </a:r>
            <a:r>
              <a:rPr lang="en-GB" sz="2200" dirty="0"/>
              <a:t> </a:t>
            </a:r>
            <a:r>
              <a:rPr lang="en-GB" sz="2200" dirty="0" err="1"/>
              <a:t>ühise</a:t>
            </a:r>
            <a:r>
              <a:rPr lang="en-GB" sz="2200" dirty="0"/>
              <a:t> </a:t>
            </a:r>
            <a:r>
              <a:rPr lang="en-GB" sz="2200" dirty="0" err="1"/>
              <a:t>põllumajanduspoliitika</a:t>
            </a:r>
            <a:r>
              <a:rPr lang="en-GB" sz="2200" dirty="0"/>
              <a:t> </a:t>
            </a:r>
            <a:r>
              <a:rPr lang="en-GB" sz="2200" dirty="0" err="1"/>
              <a:t>strateegiakava</a:t>
            </a:r>
            <a:r>
              <a:rPr lang="en-GB" sz="2200" dirty="0"/>
              <a:t> 2021–2027 </a:t>
            </a:r>
            <a:r>
              <a:rPr lang="en-GB" sz="2200" dirty="0" err="1"/>
              <a:t>ettevalmistamise</a:t>
            </a:r>
            <a:r>
              <a:rPr lang="en-GB" sz="2200" dirty="0"/>
              <a:t> </a:t>
            </a:r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200" dirty="0"/>
              <a:t>    </a:t>
            </a:r>
            <a:r>
              <a:rPr lang="en-GB" sz="2200" dirty="0" err="1"/>
              <a:t>juhtkomisjon</a:t>
            </a:r>
            <a:r>
              <a:rPr lang="en-GB" sz="2200" dirty="0"/>
              <a:t>: </a:t>
            </a:r>
            <a:r>
              <a:rPr lang="en-GB" sz="2200" dirty="0" err="1"/>
              <a:t>liige</a:t>
            </a:r>
            <a:r>
              <a:rPr lang="en-GB" sz="2200" dirty="0"/>
              <a:t> – Marina Kaas, EVEA </a:t>
            </a:r>
            <a:r>
              <a:rPr lang="en-GB" sz="2200" dirty="0" err="1"/>
              <a:t>asepresident</a:t>
            </a:r>
            <a:r>
              <a:rPr lang="en-GB" sz="2200" dirty="0"/>
              <a:t>, </a:t>
            </a:r>
            <a:r>
              <a:rPr lang="en-GB" sz="2200" dirty="0" err="1"/>
              <a:t>asendusliige</a:t>
            </a:r>
            <a:r>
              <a:rPr lang="en-GB" sz="2200" dirty="0"/>
              <a:t> – Signe-Sarah </a:t>
            </a:r>
            <a:r>
              <a:rPr lang="en-GB" sz="2200" dirty="0" err="1"/>
              <a:t>Arro</a:t>
            </a:r>
            <a:r>
              <a:rPr lang="en-GB" sz="2200" dirty="0"/>
              <a:t>;</a:t>
            </a:r>
            <a:endParaRPr sz="2200" dirty="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200" dirty="0" err="1"/>
              <a:t>Euroopa</a:t>
            </a:r>
            <a:r>
              <a:rPr lang="en-GB" sz="2200" dirty="0"/>
              <a:t> </a:t>
            </a:r>
            <a:r>
              <a:rPr lang="en-GB" sz="2200" dirty="0" err="1"/>
              <a:t>Komisjoni</a:t>
            </a:r>
            <a:r>
              <a:rPr lang="en-GB" sz="2200" dirty="0"/>
              <a:t> </a:t>
            </a:r>
            <a:r>
              <a:rPr lang="en-GB" sz="2200" dirty="0" err="1"/>
              <a:t>Töökeskkonna</a:t>
            </a:r>
            <a:r>
              <a:rPr lang="en-GB" sz="2200" dirty="0"/>
              <a:t> </a:t>
            </a:r>
            <a:r>
              <a:rPr lang="en-GB" sz="2200" dirty="0" err="1"/>
              <a:t>Nõuandva</a:t>
            </a:r>
            <a:r>
              <a:rPr lang="en-GB" sz="2200" dirty="0"/>
              <a:t> </a:t>
            </a:r>
            <a:r>
              <a:rPr lang="en-GB" sz="2200" dirty="0" err="1"/>
              <a:t>Komitee</a:t>
            </a:r>
            <a:r>
              <a:rPr lang="en-GB" sz="2200" dirty="0"/>
              <a:t> - </a:t>
            </a:r>
            <a:r>
              <a:rPr lang="en-GB" sz="2200" dirty="0" err="1"/>
              <a:t>asendusliige</a:t>
            </a:r>
            <a:r>
              <a:rPr lang="en-GB" sz="2200" dirty="0"/>
              <a:t> Ille </a:t>
            </a:r>
            <a:r>
              <a:rPr lang="en-GB" sz="2200" dirty="0" err="1"/>
              <a:t>Nakkurt</a:t>
            </a:r>
            <a:r>
              <a:rPr lang="en-GB" sz="2200" dirty="0"/>
              <a:t>-</a:t>
            </a:r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200" dirty="0"/>
              <a:t>    Murumaa, EVEA </a:t>
            </a:r>
            <a:r>
              <a:rPr lang="en-GB" sz="2200" dirty="0" err="1"/>
              <a:t>volikogu</a:t>
            </a:r>
            <a:r>
              <a:rPr lang="en-GB" sz="2200" dirty="0"/>
              <a:t> </a:t>
            </a:r>
            <a:r>
              <a:rPr lang="en-GB" sz="2200" dirty="0" err="1"/>
              <a:t>liige</a:t>
            </a:r>
            <a:r>
              <a:rPr lang="en-GB" sz="2200" dirty="0"/>
              <a:t>;</a:t>
            </a:r>
            <a:endParaRPr sz="2200" dirty="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200" dirty="0"/>
              <a:t>CEAPME </a:t>
            </a:r>
            <a:r>
              <a:rPr lang="en-GB" sz="2200" dirty="0" err="1"/>
              <a:t>juhatuse</a:t>
            </a:r>
            <a:r>
              <a:rPr lang="en-GB" sz="2200" dirty="0"/>
              <a:t> </a:t>
            </a:r>
            <a:r>
              <a:rPr lang="en-GB" sz="2200" dirty="0" err="1"/>
              <a:t>liige</a:t>
            </a:r>
            <a:r>
              <a:rPr lang="en-GB" sz="2200" dirty="0"/>
              <a:t> ja </a:t>
            </a:r>
            <a:r>
              <a:rPr lang="en-GB" sz="2200" dirty="0" err="1"/>
              <a:t>asepresident</a:t>
            </a:r>
            <a:r>
              <a:rPr lang="en-GB" sz="2200" dirty="0"/>
              <a:t> – Marina Kaas, EVEA </a:t>
            </a:r>
            <a:r>
              <a:rPr lang="en-GB" sz="2200" dirty="0" err="1"/>
              <a:t>asepresident</a:t>
            </a:r>
            <a:r>
              <a:rPr lang="en-GB" sz="2200" dirty="0"/>
              <a:t>;</a:t>
            </a:r>
            <a:endParaRPr sz="2200" dirty="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200" dirty="0"/>
              <a:t>SME United </a:t>
            </a:r>
            <a:r>
              <a:rPr lang="en-GB" sz="2200" dirty="0" err="1"/>
              <a:t>Administratiivnõukogu</a:t>
            </a:r>
            <a:r>
              <a:rPr lang="en-GB" sz="2200" dirty="0"/>
              <a:t> </a:t>
            </a:r>
            <a:r>
              <a:rPr lang="en-GB" sz="2200" dirty="0" err="1"/>
              <a:t>liige</a:t>
            </a:r>
            <a:r>
              <a:rPr lang="en-GB" sz="2200" dirty="0"/>
              <a:t> – Heiki Rits, EVEA president.</a:t>
            </a:r>
          </a:p>
          <a:p>
            <a:pPr marL="228600" lvl="0" indent="-228600">
              <a:lnSpc>
                <a:spcPct val="60000"/>
              </a:lnSpc>
            </a:pPr>
            <a:r>
              <a:rPr lang="en-GB" sz="2200" dirty="0" err="1"/>
              <a:t>Euroopa</a:t>
            </a:r>
            <a:r>
              <a:rPr lang="en-GB" sz="2200" dirty="0"/>
              <a:t> </a:t>
            </a:r>
            <a:r>
              <a:rPr lang="en-GB" sz="2200" dirty="0" err="1"/>
              <a:t>Majandus</a:t>
            </a:r>
            <a:r>
              <a:rPr lang="en-GB" sz="2200" dirty="0"/>
              <a:t> ja </a:t>
            </a:r>
            <a:r>
              <a:rPr lang="en-GB" sz="2200" dirty="0" err="1"/>
              <a:t>Sotsiaalkomitee</a:t>
            </a:r>
            <a:r>
              <a:rPr lang="en-GB" sz="2200" dirty="0"/>
              <a:t> (EMSK) </a:t>
            </a:r>
            <a:r>
              <a:rPr lang="en-GB" sz="2200" dirty="0" err="1"/>
              <a:t>tööstuse</a:t>
            </a:r>
            <a:r>
              <a:rPr lang="en-GB" sz="2200" dirty="0"/>
              <a:t> </a:t>
            </a:r>
            <a:r>
              <a:rPr lang="en-GB" sz="2200" dirty="0" err="1"/>
              <a:t>muutuste</a:t>
            </a:r>
            <a:r>
              <a:rPr lang="en-GB" sz="2200" dirty="0"/>
              <a:t> 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200" dirty="0"/>
              <a:t>    </a:t>
            </a:r>
            <a:r>
              <a:rPr lang="en-GB" sz="2200" dirty="0" err="1"/>
              <a:t>nõuandekomisjoni</a:t>
            </a:r>
            <a:r>
              <a:rPr lang="en-GB" sz="2200" dirty="0"/>
              <a:t> (CCMI) </a:t>
            </a:r>
            <a:r>
              <a:rPr lang="en-GB" sz="2200" dirty="0" err="1"/>
              <a:t>delegaat</a:t>
            </a:r>
            <a:r>
              <a:rPr lang="en-GB" sz="2200" dirty="0"/>
              <a:t> – Kaul Nurm (</a:t>
            </a:r>
            <a:r>
              <a:rPr lang="en-GB" sz="2200" dirty="0" err="1"/>
              <a:t>Masmeko</a:t>
            </a:r>
            <a:r>
              <a:rPr lang="en-GB" sz="2200" dirty="0"/>
              <a:t> OÜ), EVEA </a:t>
            </a:r>
            <a:r>
              <a:rPr lang="en-GB" sz="2200" dirty="0" err="1"/>
              <a:t>volikogu</a:t>
            </a:r>
            <a:r>
              <a:rPr lang="en-GB" sz="2200" dirty="0"/>
              <a:t> </a:t>
            </a:r>
            <a:r>
              <a:rPr lang="en-GB" sz="2200" dirty="0" err="1"/>
              <a:t>liige</a:t>
            </a:r>
            <a:endParaRPr sz="2200" dirty="0"/>
          </a:p>
          <a:p>
            <a:pPr marL="228600" lvl="0" indent="-101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endParaRPr sz="2200" dirty="0"/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/>
          </a:p>
          <a:p>
            <a:pPr marL="228600" lvl="0" indent="-1143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60" name="Google Shape;16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665" y="5140592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GB" b="1" dirty="0">
                <a:solidFill>
                  <a:schemeClr val="accent2"/>
                </a:solidFill>
              </a:rPr>
              <a:t>#</a:t>
            </a:r>
            <a:r>
              <a:rPr lang="en-GB" b="1" dirty="0" err="1">
                <a:solidFill>
                  <a:schemeClr val="accent2"/>
                </a:solidFill>
              </a:rPr>
              <a:t>SME</a:t>
            </a:r>
            <a:r>
              <a:rPr lang="en-GB" b="1" dirty="0" err="1">
                <a:solidFill>
                  <a:srgbClr val="8DA9DB"/>
                </a:solidFill>
              </a:rPr>
              <a:t>too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kampaania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776650" y="1593275"/>
            <a:ext cx="10515600" cy="43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GB" sz="2590" b="1">
                <a:solidFill>
                  <a:schemeClr val="dk1"/>
                </a:solidFill>
              </a:rPr>
              <a:t>EVEA JÄTKAB </a:t>
            </a:r>
            <a:r>
              <a:rPr lang="en-GB" sz="2590" b="1"/>
              <a:t>VÄIKEETTEVÕTJATE AHISTAMISLUGUDEST RÄÄKIMISE KAMPAANIAGA</a:t>
            </a:r>
            <a:endParaRPr sz="2590" b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GB" sz="2590"/>
              <a:t>EVEA kutsub üles ettevõtjaid rääkima olukordadest, mida võib pidada kas ebaõiglaseks, jaburaks, raiskavaks või muul viisil väikeettevõtlust kahjustavaks.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GB" sz="2590"/>
              <a:t>EVEA kogub lood kokku ning edastab need asjaomastele institutsioonidele palvega pakkuda olukorra parandamiseks välja konkreetsed lahendused.</a:t>
            </a:r>
            <a:endParaRPr sz="259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GB" sz="2590"/>
              <a:t>Oma lugudest saab kirjutada EVEA’le e-postiga </a:t>
            </a:r>
            <a:r>
              <a:rPr lang="en-GB" sz="2590" u="sng">
                <a:solidFill>
                  <a:schemeClr val="hlink"/>
                </a:solidFill>
                <a:hlinkClick r:id="rId3"/>
              </a:rPr>
              <a:t>evea@evea.ee</a:t>
            </a:r>
            <a:r>
              <a:rPr lang="en-GB" sz="2590"/>
              <a:t> või kodulehel: </a:t>
            </a:r>
            <a:r>
              <a:rPr lang="en-GB" sz="2590" u="sng">
                <a:solidFill>
                  <a:schemeClr val="hlink"/>
                </a:solidFill>
                <a:hlinkClick r:id="rId4"/>
              </a:rPr>
              <a:t>https://evea.ee/smetoo/</a:t>
            </a:r>
            <a:endParaRPr sz="2590" u="sng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GB" sz="2590" u="sng"/>
              <a:t>Tänaseks laekunud ja avalikustatud lugudega saab tutvuda kodulehel </a:t>
            </a:r>
            <a:r>
              <a:rPr lang="en-GB" sz="2590" u="sng">
                <a:solidFill>
                  <a:schemeClr val="hlink"/>
                </a:solidFill>
                <a:hlinkClick r:id="rId5"/>
              </a:rPr>
              <a:t>https://evea.ee</a:t>
            </a:r>
            <a:r>
              <a:rPr lang="en-GB" sz="2590" u="sng"/>
              <a:t>  või FB-s </a:t>
            </a:r>
            <a:r>
              <a:rPr lang="en-GB" sz="2590" u="sng">
                <a:solidFill>
                  <a:schemeClr val="hlink"/>
                </a:solidFill>
                <a:hlinkClick r:id="rId6"/>
              </a:rPr>
              <a:t>https://www.facebook.com/evea.ee/</a:t>
            </a:r>
            <a:r>
              <a:rPr lang="en-GB" sz="2590" u="sng"/>
              <a:t> </a:t>
            </a:r>
            <a:endParaRPr sz="2590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pic>
        <p:nvPicPr>
          <p:cNvPr id="167" name="Google Shape;167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34201" y="4997783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"/>
            <a:ext cx="12192000" cy="68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1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C2EB15-8844-48A8-8D8E-D1F93210A14F}"/>
              </a:ext>
            </a:extLst>
          </p:cNvPr>
          <p:cNvSpPr txBox="1"/>
          <p:nvPr/>
        </p:nvSpPr>
        <p:spPr>
          <a:xfrm>
            <a:off x="1045483" y="2736502"/>
            <a:ext cx="10786187" cy="1384995"/>
          </a:xfrm>
          <a:prstGeom prst="rect">
            <a:avLst/>
          </a:pr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32449C"/>
                </a:solidFill>
              </a:rPr>
              <a:t>We ask that all public bodies at local, national and EU level </a:t>
            </a:r>
            <a:endParaRPr lang="et-EE" sz="2800" b="1" dirty="0">
              <a:solidFill>
                <a:srgbClr val="32449C"/>
              </a:solidFill>
            </a:endParaRPr>
          </a:p>
          <a:p>
            <a:pPr algn="ctr"/>
            <a:r>
              <a:rPr lang="en-GB" sz="2800" b="1" dirty="0">
                <a:solidFill>
                  <a:srgbClr val="32449C"/>
                </a:solidFill>
              </a:rPr>
              <a:t>across Europe </a:t>
            </a:r>
            <a:r>
              <a:rPr lang="en-GB" sz="2800" b="1" dirty="0">
                <a:solidFill>
                  <a:srgbClr val="F86226"/>
                </a:solidFill>
              </a:rPr>
              <a:t>pay invoices to SMEs in 7 days </a:t>
            </a:r>
            <a:endParaRPr lang="et-EE" sz="2800" b="1" dirty="0">
              <a:solidFill>
                <a:srgbClr val="F86226"/>
              </a:solidFill>
            </a:endParaRPr>
          </a:p>
          <a:p>
            <a:pPr algn="ctr"/>
            <a:r>
              <a:rPr lang="en-GB" sz="2800" b="1" dirty="0">
                <a:solidFill>
                  <a:srgbClr val="32449C"/>
                </a:solidFill>
              </a:rPr>
              <a:t>to help during the crisis </a:t>
            </a:r>
          </a:p>
        </p:txBody>
      </p:sp>
      <p:pic>
        <p:nvPicPr>
          <p:cNvPr id="11" name="Picture 10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99397C72-78C8-40AF-B2FC-FD60D904E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8" y="4776118"/>
            <a:ext cx="3321698" cy="151009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358E291-4884-43D5-ACC8-D54D3958F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71" y="4654001"/>
            <a:ext cx="1637372" cy="17543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37DC7B-942C-4627-87BC-88A2169A2CDF}"/>
              </a:ext>
            </a:extLst>
          </p:cNvPr>
          <p:cNvSpPr/>
          <p:nvPr/>
        </p:nvSpPr>
        <p:spPr>
          <a:xfrm>
            <a:off x="-2727" y="0"/>
            <a:ext cx="547475" cy="6858000"/>
          </a:xfrm>
          <a:prstGeom prst="rect">
            <a:avLst/>
          </a:prstGeom>
          <a:solidFill>
            <a:srgbClr val="242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B32FD7E-6B13-44EF-A68E-9F5D4CA2E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28" y="425352"/>
            <a:ext cx="8057143" cy="161904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7D91A1-3086-4C4E-B231-0CB87C1CA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78" y="5096685"/>
            <a:ext cx="3266113" cy="9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3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838200" y="2686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GB" b="1">
                <a:solidFill>
                  <a:schemeClr val="accent2"/>
                </a:solidFill>
              </a:rPr>
              <a:t>Töö liikmetega </a:t>
            </a: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>
          <a:xfrm>
            <a:off x="838200" y="1669773"/>
            <a:ext cx="10515600" cy="40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57"/>
              <a:buNone/>
            </a:pPr>
            <a:r>
              <a:rPr lang="en-GB" sz="1800" b="1" u="sng" dirty="0"/>
              <a:t>EVEA ON TÕUSNUD SUURIMAKS SEKTORI-ÜLESEKS ETTEVÕTJATE ESINDUSORGANISATSIOONIKS EESTIS.</a:t>
            </a:r>
            <a:endParaRPr dirty="0"/>
          </a:p>
          <a:p>
            <a:pPr marL="228600" lvl="0" indent="-12338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57"/>
              <a:buNone/>
            </a:pPr>
            <a:endParaRPr sz="1800" b="1" u="sng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57"/>
              <a:buChar char="•"/>
            </a:pPr>
            <a:r>
              <a:rPr lang="en-GB" sz="2400" b="1" dirty="0" err="1">
                <a:solidFill>
                  <a:schemeClr val="dk1"/>
                </a:solidFill>
              </a:rPr>
              <a:t>Liikmeskond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kokku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dirty="0">
                <a:solidFill>
                  <a:schemeClr val="dk1"/>
                </a:solidFill>
              </a:rPr>
              <a:t>(</a:t>
            </a:r>
            <a:r>
              <a:rPr lang="en-GB" sz="2400" dirty="0" err="1">
                <a:solidFill>
                  <a:schemeClr val="dk1"/>
                </a:solidFill>
              </a:rPr>
              <a:t>koos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kollektiiv</a:t>
            </a:r>
            <a:r>
              <a:rPr lang="en-GB" sz="2400" dirty="0">
                <a:solidFill>
                  <a:schemeClr val="dk1"/>
                </a:solidFill>
              </a:rPr>
              <a:t>- </a:t>
            </a:r>
            <a:r>
              <a:rPr lang="en-GB" sz="2400" dirty="0" err="1">
                <a:solidFill>
                  <a:schemeClr val="dk1"/>
                </a:solidFill>
              </a:rPr>
              <a:t>toetaja</a:t>
            </a:r>
            <a:r>
              <a:rPr lang="en-GB" sz="2400" dirty="0">
                <a:solidFill>
                  <a:schemeClr val="dk1"/>
                </a:solidFill>
              </a:rPr>
              <a:t>- ja </a:t>
            </a:r>
            <a:r>
              <a:rPr lang="en-GB" sz="2400" dirty="0" err="1">
                <a:solidFill>
                  <a:schemeClr val="dk1"/>
                </a:solidFill>
              </a:rPr>
              <a:t>kobarliikmetega</a:t>
            </a:r>
            <a:r>
              <a:rPr lang="en-GB" sz="2400" dirty="0">
                <a:solidFill>
                  <a:schemeClr val="dk1"/>
                </a:solidFill>
              </a:rPr>
              <a:t>) </a:t>
            </a:r>
            <a:r>
              <a:rPr lang="en-GB" sz="2400" b="1" dirty="0">
                <a:solidFill>
                  <a:schemeClr val="dk1"/>
                </a:solidFill>
              </a:rPr>
              <a:t>-  </a:t>
            </a:r>
            <a:r>
              <a:rPr lang="en-GB" sz="2400" b="1" dirty="0">
                <a:solidFill>
                  <a:schemeClr val="tx1"/>
                </a:solidFill>
              </a:rPr>
              <a:t>6238</a:t>
            </a:r>
            <a:r>
              <a:rPr lang="en-GB" sz="2400" b="1" dirty="0">
                <a:solidFill>
                  <a:schemeClr val="dk1"/>
                </a:solidFill>
              </a:rPr>
              <a:t>; </a:t>
            </a:r>
            <a:endParaRPr sz="2400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57"/>
              <a:buChar char="•"/>
            </a:pPr>
            <a:r>
              <a:rPr lang="en-GB" sz="2400" b="1" dirty="0" err="1">
                <a:solidFill>
                  <a:schemeClr val="dk1"/>
                </a:solidFill>
              </a:rPr>
              <a:t>Suhtlus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liikmetega</a:t>
            </a:r>
            <a:r>
              <a:rPr lang="en-GB" sz="2400" b="1" dirty="0">
                <a:solidFill>
                  <a:schemeClr val="dk1"/>
                </a:solidFill>
              </a:rPr>
              <a:t>  </a:t>
            </a:r>
            <a:r>
              <a:rPr lang="en-GB" sz="2400" dirty="0">
                <a:solidFill>
                  <a:schemeClr val="dk1"/>
                </a:solidFill>
              </a:rPr>
              <a:t>- </a:t>
            </a:r>
            <a:r>
              <a:rPr lang="en-GB" sz="2400" dirty="0" err="1">
                <a:solidFill>
                  <a:schemeClr val="dk1"/>
                </a:solidFill>
              </a:rPr>
              <a:t>meilid</a:t>
            </a:r>
            <a:r>
              <a:rPr lang="en-GB" sz="2400" dirty="0">
                <a:solidFill>
                  <a:schemeClr val="dk1"/>
                </a:solidFill>
              </a:rPr>
              <a:t>,  EVEA FB </a:t>
            </a:r>
            <a:r>
              <a:rPr lang="en-GB" sz="2400" dirty="0" err="1">
                <a:solidFill>
                  <a:schemeClr val="dk1"/>
                </a:solidFill>
              </a:rPr>
              <a:t>konto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koduleht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kohtumised</a:t>
            </a:r>
            <a:r>
              <a:rPr lang="en-GB" sz="2400" dirty="0">
                <a:solidFill>
                  <a:schemeClr val="dk1"/>
                </a:solidFill>
              </a:rPr>
              <a:t> (</a:t>
            </a:r>
            <a:r>
              <a:rPr lang="en-GB" sz="2400" dirty="0" err="1">
                <a:solidFill>
                  <a:schemeClr val="dk1"/>
                </a:solidFill>
              </a:rPr>
              <a:t>sh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57"/>
              <a:buNone/>
            </a:pPr>
            <a:r>
              <a:rPr lang="en-GB" sz="2400" dirty="0"/>
              <a:t>    </a:t>
            </a:r>
            <a:r>
              <a:rPr lang="en-GB" sz="2400" dirty="0" err="1">
                <a:solidFill>
                  <a:schemeClr val="dk1"/>
                </a:solidFill>
              </a:rPr>
              <a:t>üldkoosolekud</a:t>
            </a:r>
            <a:r>
              <a:rPr lang="en-GB" sz="2400" dirty="0">
                <a:solidFill>
                  <a:schemeClr val="dk1"/>
                </a:solidFill>
              </a:rPr>
              <a:t> ja </a:t>
            </a:r>
            <a:r>
              <a:rPr lang="en-GB" sz="2400" dirty="0" err="1">
                <a:solidFill>
                  <a:schemeClr val="dk1"/>
                </a:solidFill>
              </a:rPr>
              <a:t>aastakonverentsid</a:t>
            </a:r>
            <a:r>
              <a:rPr lang="en-GB" sz="2400" dirty="0"/>
              <a:t>, </a:t>
            </a:r>
            <a:r>
              <a:rPr lang="en-GB" sz="2400" dirty="0" err="1"/>
              <a:t>kohtumised</a:t>
            </a:r>
            <a:r>
              <a:rPr lang="en-GB" sz="2400" dirty="0"/>
              <a:t> </a:t>
            </a:r>
            <a:r>
              <a:rPr lang="en-GB" sz="2400" dirty="0" err="1"/>
              <a:t>ettevõtjatega</a:t>
            </a:r>
            <a:r>
              <a:rPr lang="en-GB" sz="2400" dirty="0"/>
              <a:t>)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üritused</a:t>
            </a:r>
            <a:r>
              <a:rPr lang="en-GB" sz="2400" dirty="0">
                <a:solidFill>
                  <a:schemeClr val="dk1"/>
                </a:solidFill>
              </a:rPr>
              <a:t> (</a:t>
            </a:r>
            <a:r>
              <a:rPr lang="en-GB" sz="2400" dirty="0" err="1">
                <a:solidFill>
                  <a:schemeClr val="dk1"/>
                </a:solidFill>
              </a:rPr>
              <a:t>sh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57"/>
              <a:buNone/>
            </a:pPr>
            <a:r>
              <a:rPr lang="en-GB" sz="2400" dirty="0"/>
              <a:t>    </a:t>
            </a:r>
            <a:r>
              <a:rPr lang="en-GB" sz="2400" dirty="0" err="1">
                <a:solidFill>
                  <a:schemeClr val="dk1"/>
                </a:solidFill>
              </a:rPr>
              <a:t>koolitused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seminarid</a:t>
            </a:r>
            <a:r>
              <a:rPr lang="en-GB" sz="2400" dirty="0">
                <a:solidFill>
                  <a:schemeClr val="dk1"/>
                </a:solidFill>
              </a:rPr>
              <a:t>), </a:t>
            </a:r>
            <a:r>
              <a:rPr lang="en-GB" sz="2400" dirty="0" err="1">
                <a:solidFill>
                  <a:schemeClr val="dk1"/>
                </a:solidFill>
              </a:rPr>
              <a:t>gallupid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päringud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kaasamine</a:t>
            </a:r>
            <a:r>
              <a:rPr lang="en-GB" sz="2400" dirty="0">
                <a:solidFill>
                  <a:schemeClr val="dk1"/>
                </a:solidFill>
              </a:rPr>
              <a:t>,  </a:t>
            </a:r>
            <a:r>
              <a:rPr lang="en-GB" sz="2400" dirty="0" err="1">
                <a:solidFill>
                  <a:schemeClr val="dk1"/>
                </a:solidFill>
              </a:rPr>
              <a:t>suh</a:t>
            </a:r>
            <a:r>
              <a:rPr lang="en-GB" sz="2400" dirty="0" err="1"/>
              <a:t>tl</a:t>
            </a:r>
            <a:r>
              <a:rPr lang="en-GB" sz="2400" dirty="0" err="1">
                <a:solidFill>
                  <a:schemeClr val="dk1"/>
                </a:solidFill>
              </a:rPr>
              <a:t>us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telefonitsi</a:t>
            </a:r>
            <a:r>
              <a:rPr lang="en-GB" sz="2400" dirty="0">
                <a:solidFill>
                  <a:schemeClr val="dk1"/>
                </a:solidFill>
              </a:rPr>
              <a:t>;</a:t>
            </a:r>
            <a:endParaRPr sz="2400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57"/>
              <a:buChar char="•"/>
            </a:pPr>
            <a:r>
              <a:rPr lang="en-GB" sz="2400" b="1" dirty="0">
                <a:solidFill>
                  <a:schemeClr val="dk1"/>
                </a:solidFill>
              </a:rPr>
              <a:t>Uus </a:t>
            </a:r>
            <a:r>
              <a:rPr lang="en-GB" sz="2400" b="1" dirty="0" err="1">
                <a:solidFill>
                  <a:schemeClr val="dk1"/>
                </a:solidFill>
              </a:rPr>
              <a:t>liitumistaotlus</a:t>
            </a:r>
            <a:r>
              <a:rPr lang="en-GB" sz="2400" dirty="0">
                <a:solidFill>
                  <a:schemeClr val="dk1"/>
                </a:solidFill>
              </a:rPr>
              <a:t>. </a:t>
            </a:r>
            <a:r>
              <a:rPr lang="en-GB" sz="2400" dirty="0" err="1">
                <a:solidFill>
                  <a:schemeClr val="dk1"/>
                </a:solidFill>
              </a:rPr>
              <a:t>Käimas</a:t>
            </a:r>
            <a:r>
              <a:rPr lang="en-GB" sz="2400" dirty="0">
                <a:solidFill>
                  <a:schemeClr val="dk1"/>
                </a:solidFill>
              </a:rPr>
              <a:t> on </a:t>
            </a:r>
            <a:r>
              <a:rPr lang="en-GB" sz="2400" dirty="0" err="1">
                <a:solidFill>
                  <a:schemeClr val="dk1"/>
                </a:solidFill>
              </a:rPr>
              <a:t>liikmete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ülehelistamine</a:t>
            </a:r>
            <a:r>
              <a:rPr lang="en-GB" sz="2400" dirty="0">
                <a:solidFill>
                  <a:schemeClr val="dk1"/>
                </a:solidFill>
              </a:rPr>
              <a:t> ja </a:t>
            </a:r>
            <a:r>
              <a:rPr lang="en-GB" sz="2400" dirty="0" err="1">
                <a:solidFill>
                  <a:schemeClr val="dk1"/>
                </a:solidFill>
              </a:rPr>
              <a:t>andmebaasi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uuendamine</a:t>
            </a:r>
            <a:r>
              <a:rPr lang="en-GB" sz="2400" dirty="0">
                <a:solidFill>
                  <a:schemeClr val="dk1"/>
                </a:solidFill>
              </a:rPr>
              <a:t>. </a:t>
            </a:r>
            <a:r>
              <a:rPr lang="et-EE" sz="2400" dirty="0">
                <a:solidFill>
                  <a:schemeClr val="dk1"/>
                </a:solidFill>
              </a:rPr>
              <a:t>T</a:t>
            </a:r>
            <a:r>
              <a:rPr lang="en-GB" sz="2400" dirty="0" err="1">
                <a:solidFill>
                  <a:schemeClr val="dk1"/>
                </a:solidFill>
              </a:rPr>
              <a:t>unnistused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ankeedid</a:t>
            </a:r>
            <a:r>
              <a:rPr lang="en-GB" sz="2400" dirty="0">
                <a:solidFill>
                  <a:schemeClr val="dk1"/>
                </a:solidFill>
              </a:rPr>
              <a:t>)</a:t>
            </a:r>
            <a:r>
              <a:rPr lang="en-GB" sz="2400" dirty="0"/>
              <a:t>;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57"/>
              <a:buChar char="•"/>
            </a:pPr>
            <a:r>
              <a:rPr lang="en-GB" sz="2400" b="1" dirty="0" err="1">
                <a:solidFill>
                  <a:schemeClr val="tx1"/>
                </a:solidFill>
              </a:rPr>
              <a:t>Kriisiabi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kodulehel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koos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lisainfoga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liikmelistis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dirty="0"/>
              <a:t>– </a:t>
            </a:r>
            <a:r>
              <a:rPr lang="et-EE" sz="2400" dirty="0"/>
              <a:t> </a:t>
            </a:r>
            <a:r>
              <a:rPr lang="et-EE" sz="2400" dirty="0" err="1"/>
              <a:t>al</a:t>
            </a:r>
            <a:r>
              <a:rPr lang="et-EE" sz="2400" dirty="0"/>
              <a:t>.</a:t>
            </a:r>
            <a:r>
              <a:rPr lang="en-GB" sz="2400" dirty="0"/>
              <a:t>18.03.2020</a:t>
            </a:r>
            <a:endParaRPr sz="2400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57"/>
              <a:buChar char="•"/>
            </a:pPr>
            <a:r>
              <a:rPr lang="en-GB" sz="2400" b="1" dirty="0" err="1">
                <a:solidFill>
                  <a:schemeClr val="tx1"/>
                </a:solidFill>
              </a:rPr>
              <a:t>Uuendatud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teenused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dirty="0" err="1">
                <a:solidFill>
                  <a:schemeClr val="tx1"/>
                </a:solidFill>
              </a:rPr>
              <a:t>õigusabi</a:t>
            </a:r>
            <a:r>
              <a:rPr lang="en-GB" sz="2400" dirty="0">
                <a:solidFill>
                  <a:schemeClr val="tx1"/>
                </a:solidFill>
              </a:rPr>
              <a:t> (HL </a:t>
            </a:r>
            <a:r>
              <a:rPr lang="en-GB" sz="2400" dirty="0" err="1">
                <a:solidFill>
                  <a:schemeClr val="tx1"/>
                </a:solidFill>
              </a:rPr>
              <a:t>platvorm</a:t>
            </a:r>
            <a:r>
              <a:rPr lang="en-GB" sz="2400" dirty="0">
                <a:solidFill>
                  <a:schemeClr val="tx1"/>
                </a:solidFill>
              </a:rPr>
              <a:t>), </a:t>
            </a:r>
            <a:r>
              <a:rPr lang="en-GB" sz="2400" dirty="0" err="1">
                <a:solidFill>
                  <a:schemeClr val="tx1"/>
                </a:solidFill>
              </a:rPr>
              <a:t>Äripäeva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tellimine</a:t>
            </a:r>
            <a:r>
              <a:rPr lang="en-GB" sz="2400" dirty="0">
                <a:solidFill>
                  <a:schemeClr val="tx1"/>
                </a:solidFill>
              </a:rPr>
              <a:t> (</a:t>
            </a:r>
            <a:r>
              <a:rPr lang="en-GB" sz="2400" dirty="0" err="1">
                <a:solidFill>
                  <a:schemeClr val="tx1"/>
                </a:solidFill>
              </a:rPr>
              <a:t>laieneb</a:t>
            </a:r>
            <a:r>
              <a:rPr lang="en-GB" sz="2400" dirty="0">
                <a:solidFill>
                  <a:schemeClr val="tx1"/>
                </a:solidFill>
              </a:rPr>
              <a:t>), </a:t>
            </a:r>
            <a:r>
              <a:rPr lang="en-GB" sz="2400" dirty="0" err="1">
                <a:solidFill>
                  <a:schemeClr val="tx1"/>
                </a:solidFill>
              </a:rPr>
              <a:t>kindlustus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dk1"/>
                </a:solidFill>
              </a:rPr>
              <a:t>(</a:t>
            </a:r>
            <a:r>
              <a:rPr lang="en-GB" sz="2400" dirty="0" err="1">
                <a:solidFill>
                  <a:schemeClr val="dk1"/>
                </a:solidFill>
              </a:rPr>
              <a:t>kohe</a:t>
            </a:r>
            <a:r>
              <a:rPr lang="en-GB" sz="2400" dirty="0">
                <a:solidFill>
                  <a:schemeClr val="dk1"/>
                </a:solidFill>
              </a:rPr>
              <a:t>).  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57"/>
              <a:buNone/>
            </a:pPr>
            <a:endParaRPr sz="2400" dirty="0"/>
          </a:p>
          <a:p>
            <a:pPr marL="228600" lvl="0" indent="-17081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10"/>
              <a:buNone/>
            </a:pPr>
            <a:endParaRPr sz="910" dirty="0"/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8578" y="5018173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981862" y="534182"/>
            <a:ext cx="10515600" cy="139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GB" b="1" u="sng" dirty="0" err="1">
                <a:solidFill>
                  <a:schemeClr val="accent2"/>
                </a:solidFill>
              </a:rPr>
              <a:t>Koosoleku</a:t>
            </a:r>
            <a:r>
              <a:rPr lang="en-GB" b="1" u="sng" dirty="0">
                <a:solidFill>
                  <a:schemeClr val="accent2"/>
                </a:solidFill>
              </a:rPr>
              <a:t> </a:t>
            </a:r>
            <a:r>
              <a:rPr lang="en-GB" b="1" u="sng" dirty="0" err="1">
                <a:solidFill>
                  <a:schemeClr val="accent2"/>
                </a:solidFill>
              </a:rPr>
              <a:t>päevakord</a:t>
            </a:r>
            <a:r>
              <a:rPr lang="en-GB" b="1" u="sng" dirty="0">
                <a:solidFill>
                  <a:schemeClr val="accent2"/>
                </a:solidFill>
              </a:rPr>
              <a:t>:</a:t>
            </a:r>
            <a:br>
              <a:rPr lang="en-GB" sz="5400" dirty="0">
                <a:solidFill>
                  <a:schemeClr val="accent2"/>
                </a:solidFill>
              </a:rPr>
            </a:b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923041" y="1421296"/>
            <a:ext cx="10515600" cy="482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r>
              <a:rPr lang="fi-FI" sz="3300" dirty="0"/>
              <a:t>Koosoleku häältelugemiskomisjoni, juhataja ja protokollija valimine;</a:t>
            </a:r>
            <a:r>
              <a:rPr lang="en-GB" sz="3300" dirty="0"/>
              <a:t> </a:t>
            </a:r>
          </a:p>
          <a:p>
            <a:r>
              <a:rPr lang="en-GB" sz="3300" dirty="0"/>
              <a:t>EVEA </a:t>
            </a:r>
            <a:r>
              <a:rPr lang="en-GB" sz="3300" dirty="0" err="1"/>
              <a:t>juhatuse</a:t>
            </a:r>
            <a:r>
              <a:rPr lang="en-GB" sz="3300" dirty="0"/>
              <a:t> </a:t>
            </a:r>
            <a:r>
              <a:rPr lang="en-GB" sz="3300" dirty="0" err="1"/>
              <a:t>aruanne</a:t>
            </a:r>
            <a:r>
              <a:rPr lang="en-GB" sz="3300" dirty="0"/>
              <a:t> 2020. </a:t>
            </a:r>
            <a:r>
              <a:rPr lang="en-GB" sz="3300" dirty="0" err="1"/>
              <a:t>aasta</a:t>
            </a:r>
            <a:r>
              <a:rPr lang="en-GB" sz="3300" dirty="0"/>
              <a:t> </a:t>
            </a:r>
            <a:r>
              <a:rPr lang="en-GB" sz="3300" dirty="0" err="1"/>
              <a:t>tegevuse</a:t>
            </a:r>
            <a:r>
              <a:rPr lang="en-GB" sz="3300" dirty="0"/>
              <a:t> </a:t>
            </a:r>
            <a:r>
              <a:rPr lang="en-GB" sz="3300" dirty="0" err="1"/>
              <a:t>kohta</a:t>
            </a:r>
            <a:r>
              <a:rPr lang="en-GB" sz="3300" dirty="0"/>
              <a:t>;</a:t>
            </a:r>
          </a:p>
          <a:p>
            <a:r>
              <a:rPr lang="en-GB" sz="3300" dirty="0"/>
              <a:t>EVEA 2020. a </a:t>
            </a:r>
            <a:r>
              <a:rPr lang="en-GB" sz="3300" dirty="0" err="1"/>
              <a:t>majandusaasta</a:t>
            </a:r>
            <a:r>
              <a:rPr lang="en-GB" sz="3300" dirty="0"/>
              <a:t> </a:t>
            </a:r>
            <a:r>
              <a:rPr lang="en-GB" sz="3300" dirty="0" err="1"/>
              <a:t>aruande</a:t>
            </a:r>
            <a:r>
              <a:rPr lang="en-GB" sz="3300" dirty="0"/>
              <a:t> </a:t>
            </a:r>
            <a:r>
              <a:rPr lang="en-GB" sz="3300" dirty="0" err="1"/>
              <a:t>kinnitamine</a:t>
            </a:r>
            <a:r>
              <a:rPr lang="en-GB" sz="3300" dirty="0"/>
              <a:t>;</a:t>
            </a:r>
          </a:p>
          <a:p>
            <a:r>
              <a:rPr lang="en-GB" sz="3300" dirty="0" err="1"/>
              <a:t>Ettekanne</a:t>
            </a:r>
            <a:r>
              <a:rPr lang="en-GB" sz="3300" dirty="0"/>
              <a:t> </a:t>
            </a:r>
            <a:r>
              <a:rPr lang="en-GB" sz="3300" dirty="0" err="1"/>
              <a:t>praktilisel</a:t>
            </a:r>
            <a:r>
              <a:rPr lang="en-GB" sz="3300" dirty="0"/>
              <a:t> </a:t>
            </a:r>
            <a:r>
              <a:rPr lang="en-GB" sz="3300" dirty="0" err="1"/>
              <a:t>teemal</a:t>
            </a:r>
            <a:r>
              <a:rPr lang="en-GB" sz="3300" dirty="0"/>
              <a:t>: „</a:t>
            </a:r>
            <a:r>
              <a:rPr lang="en-GB" sz="3300" dirty="0" err="1"/>
              <a:t>Digitööriistad</a:t>
            </a:r>
            <a:r>
              <a:rPr lang="en-GB" sz="3300" dirty="0"/>
              <a:t> </a:t>
            </a:r>
            <a:r>
              <a:rPr lang="en-GB" sz="3300" dirty="0" err="1"/>
              <a:t>väikeettevõtte</a:t>
            </a:r>
            <a:r>
              <a:rPr lang="en-GB" sz="3300" dirty="0"/>
              <a:t> </a:t>
            </a:r>
          </a:p>
          <a:p>
            <a:pPr marL="114300" indent="0">
              <a:buNone/>
            </a:pPr>
            <a:r>
              <a:rPr lang="en-GB" sz="3300" dirty="0"/>
              <a:t>    </a:t>
            </a:r>
            <a:r>
              <a:rPr lang="en-GB" sz="3300" dirty="0" err="1"/>
              <a:t>igapäevase</a:t>
            </a:r>
            <a:r>
              <a:rPr lang="en-GB" sz="3300" dirty="0"/>
              <a:t> </a:t>
            </a:r>
            <a:r>
              <a:rPr lang="en-GB" sz="3300" dirty="0" err="1"/>
              <a:t>töö</a:t>
            </a:r>
            <a:r>
              <a:rPr lang="en-GB" sz="3300" dirty="0"/>
              <a:t> </a:t>
            </a:r>
            <a:r>
              <a:rPr lang="en-GB" sz="3300" dirty="0" err="1"/>
              <a:t>tõhustamiseks</a:t>
            </a:r>
            <a:r>
              <a:rPr lang="en-GB" sz="3300" dirty="0"/>
              <a:t>“, </a:t>
            </a:r>
            <a:r>
              <a:rPr lang="en-GB" sz="2600" i="1" dirty="0"/>
              <a:t>EVEA </a:t>
            </a:r>
            <a:r>
              <a:rPr lang="en-GB" sz="2600" i="1" dirty="0" err="1"/>
              <a:t>kollektiivliikme</a:t>
            </a:r>
            <a:r>
              <a:rPr lang="en-GB" sz="2600" i="1" dirty="0"/>
              <a:t> Eesti         </a:t>
            </a:r>
          </a:p>
          <a:p>
            <a:pPr marL="114300" indent="0">
              <a:buNone/>
            </a:pPr>
            <a:r>
              <a:rPr lang="en-GB" sz="2600" i="1" dirty="0"/>
              <a:t>     </a:t>
            </a:r>
            <a:r>
              <a:rPr lang="en-GB" sz="2600" i="1" dirty="0" err="1"/>
              <a:t>Konsultantide</a:t>
            </a:r>
            <a:r>
              <a:rPr lang="en-GB" sz="2600" i="1" dirty="0"/>
              <a:t> </a:t>
            </a:r>
            <a:r>
              <a:rPr lang="en-GB" sz="2600" i="1" dirty="0" err="1"/>
              <a:t>Assotsiatsiooni</a:t>
            </a:r>
            <a:r>
              <a:rPr lang="en-GB" sz="2600" i="1" dirty="0"/>
              <a:t> </a:t>
            </a:r>
            <a:r>
              <a:rPr lang="en-GB" sz="2600" i="1" dirty="0" err="1"/>
              <a:t>esindajad</a:t>
            </a:r>
            <a:r>
              <a:rPr lang="en-GB" sz="2600" i="1" dirty="0"/>
              <a:t>,  </a:t>
            </a:r>
            <a:r>
              <a:rPr lang="en-GB" sz="2600" i="1" dirty="0" err="1"/>
              <a:t>Raditex</a:t>
            </a:r>
            <a:r>
              <a:rPr lang="en-GB" sz="2600" i="1" dirty="0"/>
              <a:t> OÜ </a:t>
            </a:r>
            <a:r>
              <a:rPr lang="en-GB" sz="2600" i="1" dirty="0" err="1"/>
              <a:t>konsultandid</a:t>
            </a:r>
            <a:r>
              <a:rPr lang="en-GB" sz="2600" i="1" dirty="0"/>
              <a:t> Mark </a:t>
            </a:r>
            <a:r>
              <a:rPr lang="en-GB" sz="2600" i="1" dirty="0" err="1"/>
              <a:t>Maslov</a:t>
            </a:r>
            <a:r>
              <a:rPr lang="en-GB" sz="2600" i="1" dirty="0"/>
              <a:t>   </a:t>
            </a:r>
          </a:p>
          <a:p>
            <a:pPr marL="114300" indent="0">
              <a:buNone/>
            </a:pPr>
            <a:r>
              <a:rPr lang="en-GB" sz="2600" i="1" dirty="0"/>
              <a:t>     ja Mait </a:t>
            </a:r>
            <a:r>
              <a:rPr lang="en-GB" sz="2600" i="1" dirty="0" err="1"/>
              <a:t>Ruut</a:t>
            </a:r>
            <a:r>
              <a:rPr lang="en-GB" sz="2600" i="1" dirty="0"/>
              <a:t>;</a:t>
            </a:r>
            <a:endParaRPr lang="en-GB" sz="3500" dirty="0"/>
          </a:p>
          <a:p>
            <a:r>
              <a:rPr lang="en-GB" sz="3300" dirty="0" err="1"/>
              <a:t>Koosolekul</a:t>
            </a:r>
            <a:r>
              <a:rPr lang="en-GB" sz="3300" dirty="0"/>
              <a:t> </a:t>
            </a:r>
            <a:r>
              <a:rPr lang="en-GB" sz="3300" dirty="0" err="1"/>
              <a:t>tõstatatud</a:t>
            </a:r>
            <a:r>
              <a:rPr lang="en-GB" sz="3300" dirty="0"/>
              <a:t> </a:t>
            </a:r>
            <a:r>
              <a:rPr lang="en-GB" sz="3300" dirty="0" err="1"/>
              <a:t>küsimused</a:t>
            </a:r>
            <a:r>
              <a:rPr lang="en-GB" sz="3300" dirty="0"/>
              <a:t> (</a:t>
            </a:r>
            <a:r>
              <a:rPr lang="en-GB" sz="3300" dirty="0" err="1"/>
              <a:t>otsust</a:t>
            </a:r>
            <a:r>
              <a:rPr lang="en-GB" sz="3300" dirty="0"/>
              <a:t> </a:t>
            </a:r>
            <a:r>
              <a:rPr lang="en-GB" sz="3300" dirty="0" err="1"/>
              <a:t>vastu</a:t>
            </a:r>
            <a:r>
              <a:rPr lang="en-GB" sz="3300" dirty="0"/>
              <a:t> </a:t>
            </a:r>
            <a:r>
              <a:rPr lang="en-GB" sz="3300" dirty="0" err="1"/>
              <a:t>ei</a:t>
            </a:r>
            <a:r>
              <a:rPr lang="en-GB" sz="3300" dirty="0"/>
              <a:t> </a:t>
            </a:r>
            <a:r>
              <a:rPr lang="en-GB" sz="3300" dirty="0" err="1"/>
              <a:t>võeta</a:t>
            </a:r>
            <a:r>
              <a:rPr lang="en-GB" sz="3300" dirty="0"/>
              <a:t>)  ja </a:t>
            </a:r>
            <a:r>
              <a:rPr lang="en-GB" sz="3300" dirty="0" err="1"/>
              <a:t>vaba</a:t>
            </a:r>
            <a:r>
              <a:rPr lang="en-GB" sz="3300" dirty="0"/>
              <a:t> </a:t>
            </a:r>
            <a:r>
              <a:rPr lang="en-GB" sz="3300" dirty="0" err="1"/>
              <a:t>arutelu</a:t>
            </a:r>
            <a:r>
              <a:rPr lang="en-GB" sz="3300" dirty="0"/>
              <a:t>.</a:t>
            </a:r>
          </a:p>
          <a:p>
            <a:endParaRPr lang="en-GB"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sz="3600" dirty="0"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0824" y="5008231"/>
            <a:ext cx="5972069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solidFill>
                  <a:schemeClr val="accent2"/>
                </a:solidFill>
              </a:rPr>
              <a:t>Liikmete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arv</a:t>
            </a:r>
            <a:r>
              <a:rPr lang="en-GB" b="1" dirty="0">
                <a:solidFill>
                  <a:schemeClr val="accent2"/>
                </a:solidFill>
              </a:rPr>
              <a:t> 2018-2021 (I</a:t>
            </a:r>
            <a:r>
              <a:rPr lang="et-EE" b="1" dirty="0">
                <a:solidFill>
                  <a:schemeClr val="accent2"/>
                </a:solidFill>
              </a:rPr>
              <a:t>. </a:t>
            </a:r>
            <a:r>
              <a:rPr lang="en-GB" b="1" dirty="0">
                <a:solidFill>
                  <a:schemeClr val="accent2"/>
                </a:solidFill>
              </a:rPr>
              <a:t>pa)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46802636"/>
              </p:ext>
            </p:extLst>
          </p:nvPr>
        </p:nvGraphicFramePr>
        <p:xfrm>
          <a:off x="4208670" y="90850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884293307"/>
              </p:ext>
            </p:extLst>
          </p:nvPr>
        </p:nvGraphicFramePr>
        <p:xfrm>
          <a:off x="998330" y="1121281"/>
          <a:ext cx="8128000" cy="512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Google Shape;17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7543" y="5121266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2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69651"/>
            <a:ext cx="10515600" cy="2060339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Liitujad</a:t>
            </a:r>
            <a:r>
              <a:rPr lang="en-GB" b="1" dirty="0">
                <a:solidFill>
                  <a:schemeClr val="accent2"/>
                </a:solidFill>
              </a:rPr>
              <a:t> ja </a:t>
            </a:r>
            <a:r>
              <a:rPr lang="en-GB" b="1" dirty="0" err="1">
                <a:solidFill>
                  <a:schemeClr val="accent2"/>
                </a:solidFill>
              </a:rPr>
              <a:t>lahkujad</a:t>
            </a:r>
            <a:r>
              <a:rPr lang="en-GB" b="1" dirty="0">
                <a:solidFill>
                  <a:schemeClr val="accent2"/>
                </a:solidFill>
              </a:rPr>
              <a:t> (2017-2021)</a:t>
            </a:r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01285445"/>
              </p:ext>
            </p:extLst>
          </p:nvPr>
        </p:nvGraphicFramePr>
        <p:xfrm>
          <a:off x="1235413" y="719666"/>
          <a:ext cx="892458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oogle Shape;1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7543" y="5121266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95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22569"/>
            <a:ext cx="10515600" cy="2313258"/>
          </a:xfrm>
        </p:spPr>
        <p:txBody>
          <a:bodyPr/>
          <a:lstStyle/>
          <a:p>
            <a:r>
              <a:rPr lang="en-GB" b="1" dirty="0" err="1">
                <a:solidFill>
                  <a:schemeClr val="accent2"/>
                </a:solidFill>
              </a:rPr>
              <a:t>Meediakajastus</a:t>
            </a:r>
            <a:r>
              <a:rPr lang="en-GB" b="1" dirty="0">
                <a:solidFill>
                  <a:schemeClr val="accent2"/>
                </a:solidFill>
              </a:rPr>
              <a:t> 2018 (II p-a)-2021 (I p-a)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44249787"/>
              </p:ext>
            </p:extLst>
          </p:nvPr>
        </p:nvGraphicFramePr>
        <p:xfrm>
          <a:off x="1331608" y="96285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Google Shape;1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8274" y="4594491"/>
            <a:ext cx="5972068" cy="23812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342D61BB-C851-4AB1-BA17-9F34506CE6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8294621"/>
                  </p:ext>
                </p:extLst>
              </p:nvPr>
            </p:nvGraphicFramePr>
            <p:xfrm>
              <a:off x="-1981046" y="5753615"/>
              <a:ext cx="3048000" cy="1714500"/>
            </p:xfrm>
            <a:graphic>
              <a:graphicData uri="http://schemas.microsoft.com/office/powerpoint/2016/slidezoom">
                <pslz:sldZm>
                  <pslz:sldZmObj sldId="281" cId="2320482656">
                    <pslz:zmPr id="{7E3BA688-E15B-4167-A5CF-3CBE5A337D9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342D61BB-C851-4AB1-BA17-9F34506CE6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981046" y="575361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48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844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b="1" dirty="0">
                <a:solidFill>
                  <a:schemeClr val="accent2"/>
                </a:solidFill>
              </a:rPr>
              <a:t>Töö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 err="1">
                <a:solidFill>
                  <a:schemeClr val="accent2"/>
                </a:solidFill>
              </a:rPr>
              <a:t>avalikkusega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et-EE" sz="3200" b="1" dirty="0">
                <a:solidFill>
                  <a:schemeClr val="accent2"/>
                </a:solidFill>
              </a:rPr>
              <a:t>ja meediaga erinevate kanalite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 err="1">
                <a:solidFill>
                  <a:schemeClr val="accent2"/>
                </a:solidFill>
              </a:rPr>
              <a:t>kaudu</a:t>
            </a:r>
            <a:r>
              <a:rPr lang="en-GB" sz="3200" b="1" dirty="0">
                <a:solidFill>
                  <a:schemeClr val="accent2"/>
                </a:solidFill>
              </a:rPr>
              <a:t>:</a:t>
            </a:r>
            <a:r>
              <a:rPr lang="et-EE" sz="3200" dirty="0">
                <a:solidFill>
                  <a:schemeClr val="tx1"/>
                </a:solidFill>
              </a:rPr>
              <a:t> 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2</a:t>
            </a:r>
            <a:r>
              <a:rPr lang="et-EE" sz="2800" dirty="0">
                <a:solidFill>
                  <a:schemeClr val="tx1"/>
                </a:solidFill>
              </a:rPr>
              <a:t>0</a:t>
            </a:r>
            <a:r>
              <a:rPr lang="en-GB" sz="2800" dirty="0">
                <a:solidFill>
                  <a:schemeClr val="tx1"/>
                </a:solidFill>
              </a:rPr>
              <a:t>20 (113); 2021</a:t>
            </a:r>
            <a:r>
              <a:rPr lang="et-EE" sz="2800" dirty="0">
                <a:solidFill>
                  <a:schemeClr val="tx1"/>
                </a:solidFill>
              </a:rPr>
              <a:t> 5 kuud</a:t>
            </a:r>
            <a:r>
              <a:rPr lang="en-GB" sz="2800" dirty="0">
                <a:solidFill>
                  <a:schemeClr val="tx1"/>
                </a:solidFill>
              </a:rPr>
              <a:t> (41)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293778"/>
            <a:ext cx="5181600" cy="5107021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PÄEVALEHT/ÄRILEHT 28 (8)</a:t>
            </a:r>
            <a:endParaRPr lang="en-GB" dirty="0"/>
          </a:p>
          <a:p>
            <a:r>
              <a:rPr lang="en-GB" b="1" dirty="0"/>
              <a:t>POSTIMEES  17 (6)</a:t>
            </a:r>
            <a:endParaRPr lang="en-GB" dirty="0"/>
          </a:p>
          <a:p>
            <a:r>
              <a:rPr lang="en-GB" b="1" dirty="0"/>
              <a:t>PÄRNU POSTIMEES 2</a:t>
            </a:r>
            <a:endParaRPr lang="en-GB" dirty="0"/>
          </a:p>
          <a:p>
            <a:r>
              <a:rPr lang="en-GB" b="1" dirty="0"/>
              <a:t>TARTU POSTIMEES 2</a:t>
            </a:r>
            <a:endParaRPr lang="en-GB" dirty="0"/>
          </a:p>
          <a:p>
            <a:r>
              <a:rPr lang="en-GB" b="1" dirty="0"/>
              <a:t>ÄRIPÄEV 15 (7)</a:t>
            </a:r>
            <a:endParaRPr lang="en-GB" dirty="0"/>
          </a:p>
          <a:p>
            <a:r>
              <a:rPr lang="en-GB" b="1" dirty="0" err="1"/>
              <a:t>Деловые</a:t>
            </a:r>
            <a:r>
              <a:rPr lang="en-GB" b="1" dirty="0"/>
              <a:t> </a:t>
            </a:r>
            <a:r>
              <a:rPr lang="en-GB" b="1" dirty="0" err="1"/>
              <a:t>Ведомости</a:t>
            </a:r>
            <a:r>
              <a:rPr lang="en-GB" b="1" dirty="0"/>
              <a:t> 4 (4)</a:t>
            </a:r>
            <a:endParaRPr lang="en-GB" dirty="0"/>
          </a:p>
          <a:p>
            <a:r>
              <a:rPr lang="en-GB" b="1" dirty="0"/>
              <a:t>ÕHTULEHT  (0) 1</a:t>
            </a:r>
            <a:endParaRPr lang="en-GB" dirty="0"/>
          </a:p>
          <a:p>
            <a:r>
              <a:rPr lang="en-GB" b="1" dirty="0"/>
              <a:t>PEALINN ja STOLITSA 10 (4)</a:t>
            </a:r>
            <a:endParaRPr lang="en-GB" dirty="0"/>
          </a:p>
          <a:p>
            <a:r>
              <a:rPr lang="en-GB" b="1" dirty="0"/>
              <a:t>ERR.EE 6 (1)</a:t>
            </a:r>
            <a:endParaRPr lang="en-GB" dirty="0"/>
          </a:p>
          <a:p>
            <a:r>
              <a:rPr lang="en-GB" b="1" dirty="0"/>
              <a:t>ETV ja ETV+  5 (1)</a:t>
            </a:r>
            <a:endParaRPr lang="en-GB" dirty="0"/>
          </a:p>
          <a:p>
            <a:r>
              <a:rPr lang="en-GB" b="1" dirty="0"/>
              <a:t>VIKERRAADIO 3 (1)</a:t>
            </a:r>
            <a:endParaRPr lang="en-GB" dirty="0"/>
          </a:p>
          <a:p>
            <a:r>
              <a:rPr lang="en-GB" b="1" dirty="0"/>
              <a:t>ÄRIPÄEV </a:t>
            </a:r>
            <a:r>
              <a:rPr lang="en-GB" b="1" dirty="0" err="1"/>
              <a:t>raadio</a:t>
            </a:r>
            <a:r>
              <a:rPr lang="en-GB" b="1" dirty="0"/>
              <a:t> 2 (1)</a:t>
            </a:r>
            <a:endParaRPr lang="en-GB" dirty="0"/>
          </a:p>
          <a:p>
            <a:r>
              <a:rPr lang="en-GB" b="1" dirty="0" err="1"/>
              <a:t>Tallinna</a:t>
            </a:r>
            <a:r>
              <a:rPr lang="en-GB" b="1" dirty="0"/>
              <a:t> TV  1</a:t>
            </a:r>
            <a:endParaRPr lang="en-GB" dirty="0"/>
          </a:p>
          <a:p>
            <a:r>
              <a:rPr lang="en-GB" b="1" dirty="0"/>
              <a:t>TV3 2 (1)</a:t>
            </a:r>
            <a:endParaRPr lang="en-GB" dirty="0"/>
          </a:p>
          <a:p>
            <a:r>
              <a:rPr lang="en-GB" b="1" dirty="0" err="1"/>
              <a:t>Kanal</a:t>
            </a:r>
            <a:r>
              <a:rPr lang="en-GB" b="1" dirty="0"/>
              <a:t> 2  2 (2)</a:t>
            </a:r>
            <a:endParaRPr lang="en-GB" dirty="0"/>
          </a:p>
          <a:p>
            <a:pPr marL="114300" indent="0"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285034" y="1293779"/>
            <a:ext cx="5181600" cy="4883184"/>
          </a:xfrm>
        </p:spPr>
        <p:txBody>
          <a:bodyPr>
            <a:normAutofit fontScale="47500" lnSpcReduction="20000"/>
          </a:bodyPr>
          <a:lstStyle/>
          <a:p>
            <a:r>
              <a:rPr lang="en-GB" sz="3800" b="1" dirty="0"/>
              <a:t>DELFI PODCAST 2</a:t>
            </a:r>
            <a:endParaRPr lang="en-GB" sz="3800" dirty="0"/>
          </a:p>
          <a:p>
            <a:r>
              <a:rPr lang="en-GB" sz="3800" b="1" dirty="0"/>
              <a:t>RAADIO 4 1 (1)</a:t>
            </a:r>
            <a:endParaRPr lang="en-GB" sz="3800" dirty="0"/>
          </a:p>
          <a:p>
            <a:r>
              <a:rPr lang="en-GB" sz="3800" b="1" dirty="0"/>
              <a:t>RAADIO 2   0 (1)</a:t>
            </a:r>
            <a:endParaRPr lang="en-GB" sz="3800" dirty="0"/>
          </a:p>
          <a:p>
            <a:r>
              <a:rPr lang="en-GB" sz="3800" b="1" dirty="0"/>
              <a:t>MAALEHT 1</a:t>
            </a:r>
            <a:endParaRPr lang="en-GB" sz="3800" dirty="0"/>
          </a:p>
          <a:p>
            <a:r>
              <a:rPr lang="en-GB" sz="3800" b="1" dirty="0"/>
              <a:t>RUS.POSTIMEES 1</a:t>
            </a:r>
            <a:endParaRPr lang="en-GB" sz="3800" dirty="0"/>
          </a:p>
          <a:p>
            <a:r>
              <a:rPr lang="en-GB" sz="3800" b="1" dirty="0"/>
              <a:t>MК-</a:t>
            </a:r>
            <a:r>
              <a:rPr lang="en-GB" sz="3800" b="1" dirty="0" err="1"/>
              <a:t>Эстония</a:t>
            </a:r>
            <a:r>
              <a:rPr lang="en-GB" sz="3800" b="1" dirty="0"/>
              <a:t> 1</a:t>
            </a:r>
            <a:endParaRPr lang="en-GB" sz="3800" dirty="0"/>
          </a:p>
          <a:p>
            <a:r>
              <a:rPr lang="en-GB" sz="3800" b="1" dirty="0"/>
              <a:t>LÄÄNE ELU 1</a:t>
            </a:r>
            <a:endParaRPr lang="en-GB" sz="3800" dirty="0"/>
          </a:p>
          <a:p>
            <a:r>
              <a:rPr lang="en-GB" sz="3800" b="1" dirty="0"/>
              <a:t>MEIE MAA 1</a:t>
            </a:r>
            <a:endParaRPr lang="en-GB" sz="3800" dirty="0"/>
          </a:p>
          <a:p>
            <a:r>
              <a:rPr lang="en-GB" sz="3800" b="1" dirty="0"/>
              <a:t>SAARTE HÄÄL 1</a:t>
            </a:r>
            <a:endParaRPr lang="en-GB" sz="3800" dirty="0"/>
          </a:p>
          <a:p>
            <a:r>
              <a:rPr lang="en-GB" sz="3800" b="1" dirty="0"/>
              <a:t>VOOREMAA 1</a:t>
            </a:r>
            <a:endParaRPr lang="en-GB" sz="3800" dirty="0"/>
          </a:p>
          <a:p>
            <a:r>
              <a:rPr lang="en-GB" sz="3800" b="1" dirty="0"/>
              <a:t>JÄRVA TEATAJA   0 (2)</a:t>
            </a:r>
            <a:endParaRPr lang="en-GB" sz="3800" dirty="0"/>
          </a:p>
          <a:p>
            <a:r>
              <a:rPr lang="en-GB" sz="3800" b="1" dirty="0"/>
              <a:t>RUP.EE 1 (1)</a:t>
            </a:r>
            <a:endParaRPr lang="en-GB" sz="3800" dirty="0"/>
          </a:p>
          <a:p>
            <a:r>
              <a:rPr lang="en-GB" sz="3800" b="1" dirty="0"/>
              <a:t>LOGISTIKAUUDISED (</a:t>
            </a:r>
            <a:r>
              <a:rPr lang="en-GB" sz="3800" b="1" dirty="0" err="1"/>
              <a:t>Äripäev</a:t>
            </a:r>
            <a:r>
              <a:rPr lang="en-GB" sz="3800" b="1" dirty="0"/>
              <a:t>) 1</a:t>
            </a:r>
            <a:endParaRPr lang="en-GB" sz="3800" dirty="0"/>
          </a:p>
          <a:p>
            <a:r>
              <a:rPr lang="en-GB" sz="3800" b="1" dirty="0"/>
              <a:t>RAAMATUPIDAJA.EE (</a:t>
            </a:r>
            <a:r>
              <a:rPr lang="en-GB" sz="3800" b="1" dirty="0" err="1"/>
              <a:t>Äripäev</a:t>
            </a:r>
            <a:r>
              <a:rPr lang="en-GB" sz="3800" b="1" dirty="0"/>
              <a:t>) 1</a:t>
            </a:r>
            <a:endParaRPr lang="en-GB" sz="3800" dirty="0"/>
          </a:p>
          <a:p>
            <a:r>
              <a:rPr lang="en-GB" sz="3800" b="1" dirty="0"/>
              <a:t>TRIBUNA.EE   1</a:t>
            </a:r>
            <a:endParaRPr lang="en-GB" sz="3800" dirty="0"/>
          </a:p>
          <a:p>
            <a:endParaRPr lang="en-GB" dirty="0"/>
          </a:p>
        </p:txBody>
      </p:sp>
      <p:pic>
        <p:nvPicPr>
          <p:cNvPr id="6" name="Google Shape;17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8334" y="4986329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589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GB" sz="3600" b="1" u="sng">
                <a:solidFill>
                  <a:schemeClr val="accent2"/>
                </a:solidFill>
              </a:rPr>
              <a:t>Rahvusvaheline koostöö</a:t>
            </a:r>
            <a:endParaRPr sz="3600" b="1" u="sng">
              <a:solidFill>
                <a:schemeClr val="accent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838200" y="1808922"/>
            <a:ext cx="10515600" cy="4368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400" dirty="0" err="1"/>
              <a:t>Üleeuroopaliste</a:t>
            </a:r>
            <a:r>
              <a:rPr lang="en-GB" sz="2400" dirty="0"/>
              <a:t> VKE-</a:t>
            </a:r>
            <a:r>
              <a:rPr lang="en-GB" sz="2400" dirty="0" err="1"/>
              <a:t>organisatsioonide</a:t>
            </a:r>
            <a:r>
              <a:rPr lang="en-GB" sz="2400" dirty="0"/>
              <a:t> </a:t>
            </a:r>
            <a:r>
              <a:rPr lang="en-GB" sz="2400" dirty="0" err="1"/>
              <a:t>SMEunited</a:t>
            </a:r>
            <a:r>
              <a:rPr lang="en-GB" sz="2400" dirty="0"/>
              <a:t> ja CEA-PME </a:t>
            </a:r>
            <a:r>
              <a:rPr lang="en-GB" sz="2400" dirty="0" err="1"/>
              <a:t>täisliige</a:t>
            </a:r>
            <a:r>
              <a:rPr lang="en-GB" sz="2400" dirty="0"/>
              <a:t> </a:t>
            </a:r>
            <a:r>
              <a:rPr lang="en-GB" sz="2400" dirty="0" err="1"/>
              <a:t>ning</a:t>
            </a:r>
            <a:r>
              <a:rPr lang="en-GB" sz="2400" dirty="0"/>
              <a:t> </a:t>
            </a:r>
            <a:r>
              <a:rPr lang="en-GB" sz="2400" dirty="0" err="1"/>
              <a:t>lisaks</a:t>
            </a:r>
            <a:r>
              <a:rPr lang="en-GB" sz="2400" dirty="0"/>
              <a:t> </a:t>
            </a: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400" dirty="0"/>
              <a:t>    </a:t>
            </a:r>
            <a:r>
              <a:rPr lang="en-GB" sz="2400" dirty="0" err="1"/>
              <a:t>alates</a:t>
            </a:r>
            <a:r>
              <a:rPr lang="en-GB" sz="2400" dirty="0"/>
              <a:t> 2019. a on </a:t>
            </a:r>
            <a:r>
              <a:rPr lang="en-GB" sz="2400" dirty="0" err="1"/>
              <a:t>organisatsioonide</a:t>
            </a:r>
            <a:r>
              <a:rPr lang="en-GB" sz="2400" dirty="0"/>
              <a:t> </a:t>
            </a:r>
            <a:r>
              <a:rPr lang="en-GB" sz="2400" dirty="0" err="1"/>
              <a:t>juhtorganites</a:t>
            </a:r>
            <a:r>
              <a:rPr lang="en-GB" sz="2400" dirty="0"/>
              <a:t> </a:t>
            </a:r>
            <a:r>
              <a:rPr lang="en-GB" sz="2400" dirty="0" err="1"/>
              <a:t>H.Rits</a:t>
            </a:r>
            <a:r>
              <a:rPr lang="en-GB" sz="2400" dirty="0"/>
              <a:t> ja </a:t>
            </a:r>
            <a:r>
              <a:rPr lang="en-GB" sz="2400" dirty="0" err="1"/>
              <a:t>M.Kaas</a:t>
            </a:r>
            <a:r>
              <a:rPr lang="en-GB" sz="2400" dirty="0"/>
              <a:t>.</a:t>
            </a:r>
            <a:endParaRPr sz="24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400" dirty="0" err="1"/>
              <a:t>Regulaarne</a:t>
            </a:r>
            <a:r>
              <a:rPr lang="en-GB" sz="2400" dirty="0"/>
              <a:t> </a:t>
            </a:r>
            <a:r>
              <a:rPr lang="en-GB" sz="2400" dirty="0" err="1"/>
              <a:t>koostöö</a:t>
            </a:r>
            <a:r>
              <a:rPr lang="en-GB" sz="2400" dirty="0"/>
              <a:t> ja </a:t>
            </a:r>
            <a:r>
              <a:rPr lang="en-GB" sz="2400" dirty="0" err="1"/>
              <a:t>kohtumised</a:t>
            </a:r>
            <a:r>
              <a:rPr lang="en-GB" sz="2400" dirty="0"/>
              <a:t> </a:t>
            </a:r>
            <a:r>
              <a:rPr lang="en-GB" sz="2400" dirty="0" err="1"/>
              <a:t>Põhjamaade</a:t>
            </a:r>
            <a:r>
              <a:rPr lang="en-GB" sz="2400" dirty="0"/>
              <a:t> </a:t>
            </a:r>
            <a:r>
              <a:rPr lang="en-GB" sz="2400" dirty="0" err="1"/>
              <a:t>sõsarorganisatsioonidega</a:t>
            </a:r>
            <a:r>
              <a:rPr lang="en-GB" sz="2400" dirty="0"/>
              <a:t> </a:t>
            </a: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400" dirty="0"/>
              <a:t>   (Soome, </a:t>
            </a:r>
            <a:r>
              <a:rPr lang="en-GB" sz="2400" dirty="0" err="1"/>
              <a:t>Rootsi</a:t>
            </a:r>
            <a:r>
              <a:rPr lang="en-GB" sz="2400" dirty="0"/>
              <a:t>, </a:t>
            </a:r>
            <a:r>
              <a:rPr lang="en-GB" sz="2400" dirty="0" err="1"/>
              <a:t>Taani</a:t>
            </a:r>
            <a:r>
              <a:rPr lang="en-GB" sz="2400" dirty="0"/>
              <a:t>, </a:t>
            </a:r>
            <a:r>
              <a:rPr lang="en-GB" sz="2400" dirty="0" err="1"/>
              <a:t>Norra</a:t>
            </a:r>
            <a:r>
              <a:rPr lang="en-GB" sz="2400" dirty="0"/>
              <a:t> ja Eesti ) – </a:t>
            </a:r>
            <a:r>
              <a:rPr lang="en-GB" sz="2400" dirty="0" err="1"/>
              <a:t>juhtkonna</a:t>
            </a:r>
            <a:r>
              <a:rPr lang="en-GB" sz="2400" dirty="0"/>
              <a:t> </a:t>
            </a:r>
            <a:r>
              <a:rPr lang="en-GB" sz="2400" dirty="0" err="1"/>
              <a:t>kohtumised</a:t>
            </a:r>
            <a:r>
              <a:rPr lang="en-GB" sz="2400" dirty="0"/>
              <a:t> (8) </a:t>
            </a:r>
            <a:r>
              <a:rPr lang="en-GB" sz="2400" dirty="0" err="1"/>
              <a:t>sh</a:t>
            </a:r>
            <a:r>
              <a:rPr lang="en-GB" sz="2400" dirty="0"/>
              <a:t> </a:t>
            </a:r>
            <a:r>
              <a:rPr lang="en-GB" sz="2400" u="sng" dirty="0"/>
              <a:t>jaan.2020   </a:t>
            </a: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400" u="sng" dirty="0"/>
              <a:t>   </a:t>
            </a:r>
            <a:r>
              <a:rPr lang="en-GB" sz="2400" u="sng" dirty="0" err="1"/>
              <a:t>Tallinnas</a:t>
            </a:r>
            <a:r>
              <a:rPr lang="en-GB" sz="2400" u="sng" dirty="0"/>
              <a:t> (</a:t>
            </a:r>
            <a:r>
              <a:rPr lang="en-GB" sz="2400" u="sng" dirty="0" err="1"/>
              <a:t>esmakordselt</a:t>
            </a:r>
            <a:r>
              <a:rPr lang="en-GB" sz="2400" u="sng" dirty="0"/>
              <a:t>).</a:t>
            </a:r>
            <a:endParaRPr u="sng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400" dirty="0" err="1"/>
              <a:t>Osalemine</a:t>
            </a:r>
            <a:r>
              <a:rPr lang="en-GB" sz="2400" dirty="0"/>
              <a:t> SME </a:t>
            </a:r>
            <a:r>
              <a:rPr lang="en-GB" sz="2400" dirty="0" err="1"/>
              <a:t>assambleel</a:t>
            </a:r>
            <a:r>
              <a:rPr lang="en-GB" sz="2400" dirty="0"/>
              <a:t> </a:t>
            </a:r>
            <a:r>
              <a:rPr lang="en-GB" sz="2400" dirty="0" err="1"/>
              <a:t>Berliinis</a:t>
            </a:r>
            <a:r>
              <a:rPr lang="en-GB" sz="2400" dirty="0"/>
              <a:t> (</a:t>
            </a:r>
            <a:r>
              <a:rPr lang="en-GB" sz="2400" dirty="0" err="1"/>
              <a:t>distantsilt</a:t>
            </a:r>
            <a:r>
              <a:rPr lang="en-GB" sz="2400" dirty="0"/>
              <a:t>), </a:t>
            </a:r>
            <a:r>
              <a:rPr lang="en-GB" sz="2400" dirty="0" err="1"/>
              <a:t>nov.</a:t>
            </a:r>
            <a:r>
              <a:rPr lang="en-GB" sz="2400" dirty="0"/>
              <a:t> 2020 (H. Rits, M. Kaas).</a:t>
            </a:r>
            <a:endParaRPr sz="24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400" dirty="0" err="1"/>
              <a:t>Osalemine</a:t>
            </a:r>
            <a:r>
              <a:rPr lang="en-GB" sz="2400" dirty="0"/>
              <a:t> CEA-PME </a:t>
            </a:r>
            <a:r>
              <a:rPr lang="en-GB" sz="2400" dirty="0" err="1"/>
              <a:t>Üldkoosolekul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märts</a:t>
            </a:r>
            <a:r>
              <a:rPr lang="en-GB" sz="2400" dirty="0">
                <a:solidFill>
                  <a:schemeClr val="dk1"/>
                </a:solidFill>
              </a:rPr>
              <a:t>. 2020</a:t>
            </a:r>
            <a:r>
              <a:rPr lang="et-EE" sz="2400" dirty="0">
                <a:solidFill>
                  <a:schemeClr val="dk1"/>
                </a:solidFill>
              </a:rPr>
              <a:t> ja märts 2021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juhatuse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koosolekul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märts</a:t>
            </a:r>
            <a:r>
              <a:rPr lang="en-GB" sz="2400" dirty="0">
                <a:solidFill>
                  <a:schemeClr val="dk1"/>
                </a:solidFill>
              </a:rPr>
              <a:t> 2020</a:t>
            </a:r>
            <a:r>
              <a:rPr lang="et-EE" sz="2400" dirty="0">
                <a:solidFill>
                  <a:schemeClr val="dk1"/>
                </a:solidFill>
              </a:rPr>
              <a:t>,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novemb</a:t>
            </a:r>
            <a:r>
              <a:rPr lang="et-EE" sz="2400" dirty="0">
                <a:solidFill>
                  <a:schemeClr val="dk1"/>
                </a:solidFill>
              </a:rPr>
              <a:t>e</a:t>
            </a:r>
            <a:r>
              <a:rPr lang="en-GB" sz="2400" dirty="0">
                <a:solidFill>
                  <a:schemeClr val="dk1"/>
                </a:solidFill>
              </a:rPr>
              <a:t>r 2020</a:t>
            </a:r>
            <a:r>
              <a:rPr lang="et-EE" sz="2400" dirty="0">
                <a:solidFill>
                  <a:schemeClr val="dk1"/>
                </a:solidFill>
              </a:rPr>
              <a:t> ja mai 2021</a:t>
            </a:r>
            <a:r>
              <a:rPr lang="en-GB" sz="2400" dirty="0">
                <a:solidFill>
                  <a:schemeClr val="dk1"/>
                </a:solidFill>
              </a:rPr>
              <a:t> (M</a:t>
            </a:r>
            <a:r>
              <a:rPr lang="en-GB" sz="2400" dirty="0"/>
              <a:t>. Kaas).</a:t>
            </a:r>
            <a:endParaRPr sz="24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400" dirty="0" err="1"/>
              <a:t>Osalemine</a:t>
            </a:r>
            <a:r>
              <a:rPr lang="en-GB" sz="2400" dirty="0"/>
              <a:t> SME United </a:t>
            </a:r>
            <a:r>
              <a:rPr lang="en-GB" sz="2400" dirty="0" err="1"/>
              <a:t>nõukogu</a:t>
            </a:r>
            <a:r>
              <a:rPr lang="en-GB" sz="2400" dirty="0"/>
              <a:t> </a:t>
            </a:r>
            <a:r>
              <a:rPr lang="en-GB" sz="2400" dirty="0" err="1"/>
              <a:t>koosolekutel</a:t>
            </a:r>
            <a:r>
              <a:rPr lang="en-GB" sz="2400" dirty="0"/>
              <a:t>  </a:t>
            </a:r>
            <a:r>
              <a:rPr lang="en-GB" sz="2400" dirty="0" err="1"/>
              <a:t>juunis</a:t>
            </a:r>
            <a:r>
              <a:rPr lang="en-GB" sz="2400" dirty="0"/>
              <a:t> ja </a:t>
            </a:r>
            <a:r>
              <a:rPr lang="en-GB" sz="2400" dirty="0" err="1"/>
              <a:t>detsembris</a:t>
            </a:r>
            <a:r>
              <a:rPr lang="en-GB" sz="2400" dirty="0"/>
              <a:t> 2020 </a:t>
            </a:r>
            <a:r>
              <a:rPr lang="en-GB" sz="2400" dirty="0" err="1"/>
              <a:t>ning</a:t>
            </a:r>
            <a:r>
              <a:rPr lang="en-GB" sz="2400" dirty="0"/>
              <a:t> </a:t>
            </a:r>
            <a:r>
              <a:rPr lang="en-GB" sz="2400" dirty="0" err="1"/>
              <a:t>üldkoosolekul</a:t>
            </a:r>
            <a:r>
              <a:rPr lang="en-GB" sz="2400" dirty="0"/>
              <a:t> </a:t>
            </a:r>
            <a:r>
              <a:rPr lang="en-GB" sz="2400" dirty="0" err="1"/>
              <a:t>juuni</a:t>
            </a:r>
            <a:r>
              <a:rPr lang="en-GB" sz="2400" dirty="0"/>
              <a:t> 2020 (</a:t>
            </a:r>
            <a:r>
              <a:rPr lang="en-GB" sz="2400" dirty="0" err="1"/>
              <a:t>H.Rits</a:t>
            </a:r>
            <a:r>
              <a:rPr lang="en-GB" sz="2400" dirty="0"/>
              <a:t>).</a:t>
            </a:r>
            <a:endParaRPr sz="24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400" dirty="0"/>
          </a:p>
        </p:txBody>
      </p:sp>
      <p:pic>
        <p:nvPicPr>
          <p:cNvPr id="201" name="Google Shape;20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426" y="5000179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solidFill>
                  <a:schemeClr val="accent2"/>
                </a:solidFill>
              </a:rPr>
              <a:t>			</a:t>
            </a:r>
            <a:r>
              <a:rPr lang="en-GB" b="1" dirty="0" err="1">
                <a:solidFill>
                  <a:schemeClr val="accent2"/>
                </a:solidFill>
              </a:rPr>
              <a:t>Eesmärgid</a:t>
            </a:r>
            <a:endParaRPr dirty="0"/>
          </a:p>
        </p:txBody>
      </p:sp>
      <p:sp>
        <p:nvSpPr>
          <p:cNvPr id="207" name="Google Shape;20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solidFill>
                  <a:schemeClr val="dk1"/>
                </a:solidFill>
              </a:rPr>
              <a:t>EVEA - Eesti (</a:t>
            </a:r>
            <a:r>
              <a:rPr lang="en-GB" dirty="0" err="1">
                <a:solidFill>
                  <a:schemeClr val="dk1"/>
                </a:solidFill>
              </a:rPr>
              <a:t>veel</a:t>
            </a:r>
            <a:r>
              <a:rPr lang="en-GB" dirty="0">
                <a:solidFill>
                  <a:schemeClr val="dk1"/>
                </a:solidFill>
              </a:rPr>
              <a:t>) </a:t>
            </a:r>
            <a:r>
              <a:rPr lang="en-GB" dirty="0" err="1">
                <a:solidFill>
                  <a:schemeClr val="dk1"/>
                </a:solidFill>
              </a:rPr>
              <a:t>suurimaks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ettevõtjate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esindusorganisatsiooniks</a:t>
            </a:r>
            <a:r>
              <a:rPr lang="en-GB" dirty="0">
                <a:solidFill>
                  <a:schemeClr val="dk1"/>
                </a:solidFill>
              </a:rPr>
              <a:t> (10tuh </a:t>
            </a:r>
            <a:r>
              <a:rPr lang="en-GB" dirty="0" err="1">
                <a:solidFill>
                  <a:schemeClr val="dk1"/>
                </a:solidFill>
              </a:rPr>
              <a:t>liiget</a:t>
            </a:r>
            <a:r>
              <a:rPr lang="en-GB" dirty="0">
                <a:solidFill>
                  <a:schemeClr val="dk1"/>
                </a:solidFill>
              </a:rPr>
              <a:t>);</a:t>
            </a:r>
            <a:endParaRPr strike="sngStrike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>
                <a:solidFill>
                  <a:schemeClr val="dk1"/>
                </a:solidFill>
              </a:rPr>
              <a:t>EVEA – </a:t>
            </a:r>
            <a:r>
              <a:rPr lang="en-GB" dirty="0" err="1">
                <a:solidFill>
                  <a:schemeClr val="dk1"/>
                </a:solidFill>
              </a:rPr>
              <a:t>Sotsiaalpartneriks</a:t>
            </a:r>
            <a:r>
              <a:rPr lang="en-GB" dirty="0">
                <a:solidFill>
                  <a:schemeClr val="dk1"/>
                </a:solidFill>
              </a:rPr>
              <a:t>; </a:t>
            </a: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/>
              <a:t>VKE </a:t>
            </a:r>
            <a:r>
              <a:rPr lang="en-GB" dirty="0" err="1"/>
              <a:t>testi</a:t>
            </a:r>
            <a:r>
              <a:rPr lang="en-GB" dirty="0"/>
              <a:t> </a:t>
            </a:r>
            <a:r>
              <a:rPr lang="en-GB" dirty="0" err="1"/>
              <a:t>rakendamine</a:t>
            </a:r>
            <a:r>
              <a:rPr lang="en-GB" dirty="0"/>
              <a:t> (RK, VV);</a:t>
            </a:r>
            <a:endParaRPr dirty="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 err="1">
                <a:solidFill>
                  <a:schemeClr val="dk1"/>
                </a:solidFill>
              </a:rPr>
              <a:t>Rohkem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kaasa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rääkida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Euroopa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tasandil</a:t>
            </a:r>
            <a:r>
              <a:rPr lang="en-GB" dirty="0">
                <a:solidFill>
                  <a:schemeClr val="dk1"/>
                </a:solidFill>
              </a:rPr>
              <a:t>;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dirty="0" err="1">
                <a:solidFill>
                  <a:schemeClr val="dk1"/>
                </a:solidFill>
              </a:rPr>
              <a:t>Koolitused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mentorlus</a:t>
            </a:r>
            <a:r>
              <a:rPr lang="et-EE" dirty="0"/>
              <a:t>;</a:t>
            </a: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t-EE" dirty="0"/>
              <a:t>EVEA palgalise meeskonna loomine (kui liikmemaksutulu seda võimaldab)</a:t>
            </a:r>
            <a:endParaRPr dirty="0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>
              <a:lnSpc>
                <a:spcPct val="80000"/>
              </a:lnSpc>
              <a:buSzPts val="2590"/>
              <a:buNone/>
            </a:pPr>
            <a:r>
              <a:rPr lang="en-GB" dirty="0"/>
              <a:t>OOTAME KÕIKIDE MEIE PANUST (</a:t>
            </a:r>
            <a:r>
              <a:rPr lang="en-GB" dirty="0" err="1"/>
              <a:t>ettepanekud</a:t>
            </a:r>
            <a:r>
              <a:rPr lang="en-GB" dirty="0"/>
              <a:t>, </a:t>
            </a:r>
            <a:r>
              <a:rPr lang="en-GB" dirty="0" err="1"/>
              <a:t>koostöö</a:t>
            </a:r>
            <a:r>
              <a:rPr lang="en-GB" dirty="0"/>
              <a:t>, </a:t>
            </a:r>
            <a:r>
              <a:rPr lang="en-GB" dirty="0" err="1"/>
              <a:t>kriitika</a:t>
            </a:r>
            <a:r>
              <a:rPr lang="en-GB" dirty="0"/>
              <a:t>, </a:t>
            </a:r>
            <a:r>
              <a:rPr lang="en-GB" dirty="0" err="1"/>
              <a:t>kiitus</a:t>
            </a:r>
            <a:r>
              <a:rPr lang="en-GB" dirty="0"/>
              <a:t>, </a:t>
            </a:r>
            <a:r>
              <a:rPr lang="en-GB" dirty="0" err="1"/>
              <a:t>liikmete</a:t>
            </a:r>
            <a:r>
              <a:rPr lang="en-GB" dirty="0"/>
              <a:t> </a:t>
            </a:r>
            <a:r>
              <a:rPr lang="en-GB" dirty="0" err="1"/>
              <a:t>värbamine</a:t>
            </a:r>
            <a:r>
              <a:rPr lang="en-GB" dirty="0"/>
              <a:t>).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208" name="Google Shape;20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5028" y="4986329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88b971710_1_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u="sng" dirty="0">
                <a:solidFill>
                  <a:schemeClr val="accent2"/>
                </a:solidFill>
              </a:rPr>
              <a:t>PEAMINE SAAVUTUS</a:t>
            </a:r>
            <a:endParaRPr b="1" u="sng" dirty="0">
              <a:solidFill>
                <a:schemeClr val="accent2"/>
              </a:solidFill>
            </a:endParaRPr>
          </a:p>
        </p:txBody>
      </p:sp>
      <p:sp>
        <p:nvSpPr>
          <p:cNvPr id="235" name="Google Shape;235;g888b971710_1_1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b="1" dirty="0" err="1">
                <a:solidFill>
                  <a:srgbClr val="002060"/>
                </a:solidFill>
              </a:rPr>
              <a:t>Väikeettevõtjad</a:t>
            </a:r>
            <a:r>
              <a:rPr lang="en-GB" sz="2600" b="1" dirty="0">
                <a:solidFill>
                  <a:srgbClr val="002060"/>
                </a:solidFill>
              </a:rPr>
              <a:t> on </a:t>
            </a:r>
            <a:r>
              <a:rPr lang="en-GB" sz="2600" b="1" dirty="0" err="1">
                <a:solidFill>
                  <a:srgbClr val="002060"/>
                </a:solidFill>
              </a:rPr>
              <a:t>hakanud</a:t>
            </a:r>
            <a:r>
              <a:rPr lang="en-GB" sz="2600" b="1" dirty="0">
                <a:solidFill>
                  <a:srgbClr val="002060"/>
                </a:solidFill>
              </a:rPr>
              <a:t>  </a:t>
            </a:r>
            <a:r>
              <a:rPr lang="en-GB" sz="2600" b="1" dirty="0" err="1">
                <a:solidFill>
                  <a:srgbClr val="002060"/>
                </a:solidFill>
              </a:rPr>
              <a:t>rohkem</a:t>
            </a:r>
            <a:r>
              <a:rPr lang="en-GB" sz="2600" b="1" dirty="0">
                <a:solidFill>
                  <a:srgbClr val="002060"/>
                </a:solidFill>
              </a:rPr>
              <a:t> </a:t>
            </a:r>
            <a:r>
              <a:rPr lang="en-GB" sz="2600" b="1" dirty="0" err="1">
                <a:solidFill>
                  <a:srgbClr val="002060"/>
                </a:solidFill>
              </a:rPr>
              <a:t>aru</a:t>
            </a:r>
            <a:r>
              <a:rPr lang="en-GB" sz="2600" b="1" dirty="0">
                <a:solidFill>
                  <a:srgbClr val="002060"/>
                </a:solidFill>
              </a:rPr>
              <a:t> </a:t>
            </a:r>
            <a:r>
              <a:rPr lang="en-GB" sz="2600" b="1" dirty="0" err="1">
                <a:solidFill>
                  <a:srgbClr val="002060"/>
                </a:solidFill>
              </a:rPr>
              <a:t>saama</a:t>
            </a:r>
            <a:r>
              <a:rPr lang="en-GB" sz="2600" b="1" dirty="0">
                <a:solidFill>
                  <a:srgbClr val="002060"/>
                </a:solidFill>
              </a:rPr>
              <a:t>, </a:t>
            </a:r>
            <a:endParaRPr dirty="0"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b="1" dirty="0">
                <a:solidFill>
                  <a:srgbClr val="002060"/>
                </a:solidFill>
              </a:rPr>
              <a:t>et </a:t>
            </a:r>
            <a:r>
              <a:rPr lang="en-GB" sz="2600" b="1" dirty="0" err="1">
                <a:solidFill>
                  <a:srgbClr val="002060"/>
                </a:solidFill>
              </a:rPr>
              <a:t>koos</a:t>
            </a:r>
            <a:r>
              <a:rPr lang="en-GB" sz="2600" b="1" dirty="0">
                <a:solidFill>
                  <a:srgbClr val="002060"/>
                </a:solidFill>
              </a:rPr>
              <a:t> </a:t>
            </a:r>
            <a:r>
              <a:rPr lang="en-GB" sz="2600" b="1" dirty="0" err="1">
                <a:solidFill>
                  <a:srgbClr val="002060"/>
                </a:solidFill>
              </a:rPr>
              <a:t>tegutsedes</a:t>
            </a:r>
            <a:r>
              <a:rPr lang="en-GB" sz="2600" b="1" dirty="0">
                <a:solidFill>
                  <a:srgbClr val="002060"/>
                </a:solidFill>
              </a:rPr>
              <a:t> on </a:t>
            </a:r>
            <a:r>
              <a:rPr lang="en-GB" sz="2600" b="1" dirty="0" err="1">
                <a:solidFill>
                  <a:srgbClr val="002060"/>
                </a:solidFill>
              </a:rPr>
              <a:t>mõju</a:t>
            </a:r>
            <a:r>
              <a:rPr lang="en-GB" sz="2600" b="1" dirty="0">
                <a:solidFill>
                  <a:srgbClr val="002060"/>
                </a:solidFill>
              </a:rPr>
              <a:t> </a:t>
            </a:r>
            <a:r>
              <a:rPr lang="en-GB" sz="2600" b="1" dirty="0" err="1">
                <a:solidFill>
                  <a:srgbClr val="002060"/>
                </a:solidFill>
              </a:rPr>
              <a:t>suurem</a:t>
            </a:r>
            <a:r>
              <a:rPr lang="en-GB" sz="2600" b="1" dirty="0">
                <a:solidFill>
                  <a:srgbClr val="002060"/>
                </a:solidFill>
              </a:rPr>
              <a:t> ja </a:t>
            </a:r>
            <a:r>
              <a:rPr lang="en-GB" sz="2600" b="1" dirty="0" err="1">
                <a:solidFill>
                  <a:srgbClr val="002060"/>
                </a:solidFill>
              </a:rPr>
              <a:t>tulemus</a:t>
            </a:r>
            <a:r>
              <a:rPr lang="en-GB" sz="2600" b="1" dirty="0">
                <a:solidFill>
                  <a:srgbClr val="002060"/>
                </a:solidFill>
              </a:rPr>
              <a:t> </a:t>
            </a:r>
            <a:r>
              <a:rPr lang="en-GB" sz="2600" b="1" dirty="0" err="1">
                <a:solidFill>
                  <a:srgbClr val="002060"/>
                </a:solidFill>
              </a:rPr>
              <a:t>kindlam</a:t>
            </a:r>
            <a:r>
              <a:rPr lang="en-GB" sz="2600" b="1" dirty="0">
                <a:solidFill>
                  <a:srgbClr val="002060"/>
                </a:solidFill>
              </a:rPr>
              <a:t>.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600" b="1" dirty="0">
              <a:solidFill>
                <a:srgbClr val="002060"/>
              </a:solidFill>
            </a:endParaRPr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dirty="0" err="1">
                <a:solidFill>
                  <a:schemeClr val="accent2"/>
                </a:solidFill>
              </a:rPr>
              <a:t>Kas</a:t>
            </a:r>
            <a:r>
              <a:rPr lang="en-GB" sz="2600" dirty="0">
                <a:solidFill>
                  <a:schemeClr val="accent2"/>
                </a:solidFill>
              </a:rPr>
              <a:t> </a:t>
            </a:r>
            <a:r>
              <a:rPr lang="en-GB" sz="2600" dirty="0" err="1">
                <a:solidFill>
                  <a:schemeClr val="accent2"/>
                </a:solidFill>
              </a:rPr>
              <a:t>selleks</a:t>
            </a:r>
            <a:r>
              <a:rPr lang="en-GB" sz="2600" dirty="0">
                <a:solidFill>
                  <a:schemeClr val="accent2"/>
                </a:solidFill>
              </a:rPr>
              <a:t> </a:t>
            </a:r>
            <a:r>
              <a:rPr lang="en-GB" sz="2600" dirty="0" err="1">
                <a:solidFill>
                  <a:schemeClr val="accent2"/>
                </a:solidFill>
              </a:rPr>
              <a:t>oli</a:t>
            </a:r>
            <a:r>
              <a:rPr lang="en-GB" sz="2600" dirty="0">
                <a:solidFill>
                  <a:schemeClr val="accent2"/>
                </a:solidFill>
              </a:rPr>
              <a:t> </a:t>
            </a:r>
            <a:r>
              <a:rPr lang="en-GB" sz="2600" dirty="0" err="1">
                <a:solidFill>
                  <a:schemeClr val="accent2"/>
                </a:solidFill>
              </a:rPr>
              <a:t>vaja</a:t>
            </a:r>
            <a:r>
              <a:rPr lang="en-GB" sz="2600" dirty="0">
                <a:solidFill>
                  <a:schemeClr val="accent2"/>
                </a:solidFill>
              </a:rPr>
              <a:t> </a:t>
            </a:r>
            <a:r>
              <a:rPr lang="en-GB" sz="2600" dirty="0" err="1">
                <a:solidFill>
                  <a:schemeClr val="accent2"/>
                </a:solidFill>
              </a:rPr>
              <a:t>kriisi</a:t>
            </a:r>
            <a:r>
              <a:rPr lang="en-GB" sz="2600" dirty="0">
                <a:solidFill>
                  <a:schemeClr val="accent2"/>
                </a:solidFill>
              </a:rPr>
              <a:t>? </a:t>
            </a:r>
            <a:r>
              <a:rPr lang="en-GB" sz="2600" dirty="0" err="1">
                <a:solidFill>
                  <a:schemeClr val="accent2"/>
                </a:solidFill>
              </a:rPr>
              <a:t>Võib</a:t>
            </a:r>
            <a:r>
              <a:rPr lang="en-GB" sz="2600" dirty="0">
                <a:solidFill>
                  <a:schemeClr val="accent2"/>
                </a:solidFill>
              </a:rPr>
              <a:t>-olla….</a:t>
            </a:r>
            <a:endParaRPr dirty="0"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 dirty="0">
              <a:solidFill>
                <a:schemeClr val="accent2"/>
              </a:solidFill>
            </a:endParaRPr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b="1" dirty="0">
                <a:solidFill>
                  <a:srgbClr val="002060"/>
                </a:solidFill>
              </a:rPr>
              <a:t>Aga </a:t>
            </a:r>
            <a:r>
              <a:rPr lang="en-GB" sz="2600" b="1" dirty="0" err="1">
                <a:solidFill>
                  <a:srgbClr val="002060"/>
                </a:solidFill>
              </a:rPr>
              <a:t>tulemusena</a:t>
            </a:r>
            <a:r>
              <a:rPr lang="en-GB" sz="2600" b="1" dirty="0">
                <a:solidFill>
                  <a:srgbClr val="002060"/>
                </a:solidFill>
              </a:rPr>
              <a:t> on </a:t>
            </a:r>
            <a:r>
              <a:rPr lang="en-GB" sz="2600" b="1" dirty="0" err="1">
                <a:solidFill>
                  <a:srgbClr val="002060"/>
                </a:solidFill>
              </a:rPr>
              <a:t>meil</a:t>
            </a:r>
            <a:r>
              <a:rPr lang="en-GB" sz="2600" b="1" dirty="0">
                <a:solidFill>
                  <a:srgbClr val="002060"/>
                </a:solidFill>
              </a:rPr>
              <a:t>  </a:t>
            </a:r>
            <a:r>
              <a:rPr lang="en-GB" sz="2600" b="1" dirty="0" err="1">
                <a:solidFill>
                  <a:srgbClr val="002060"/>
                </a:solidFill>
              </a:rPr>
              <a:t>täna</a:t>
            </a:r>
            <a:r>
              <a:rPr lang="en-GB" sz="2600" b="1" dirty="0">
                <a:solidFill>
                  <a:srgbClr val="002060"/>
                </a:solidFill>
              </a:rPr>
              <a:t> </a:t>
            </a:r>
            <a:r>
              <a:rPr lang="en-GB" sz="2600" b="1" dirty="0" err="1">
                <a:solidFill>
                  <a:srgbClr val="002060"/>
                </a:solidFill>
              </a:rPr>
              <a:t>olemas</a:t>
            </a:r>
            <a:r>
              <a:rPr lang="en-GB" sz="2600" b="1" dirty="0">
                <a:solidFill>
                  <a:srgbClr val="002060"/>
                </a:solidFill>
              </a:rPr>
              <a:t> </a:t>
            </a:r>
            <a:endParaRPr dirty="0"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t-EE" sz="2600" b="1" dirty="0">
                <a:solidFill>
                  <a:srgbClr val="002060"/>
                </a:solidFill>
              </a:rPr>
              <a:t>suurima esindusmandaadiga </a:t>
            </a:r>
            <a:r>
              <a:rPr lang="en-GB" sz="2600" b="1" dirty="0" err="1">
                <a:solidFill>
                  <a:srgbClr val="002060"/>
                </a:solidFill>
              </a:rPr>
              <a:t>organisatsioon</a:t>
            </a:r>
            <a:r>
              <a:rPr lang="en-GB" sz="2600" b="1" dirty="0">
                <a:solidFill>
                  <a:srgbClr val="002060"/>
                </a:solidFill>
              </a:rPr>
              <a:t> – EVEA!</a:t>
            </a:r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b="1" dirty="0">
                <a:solidFill>
                  <a:srgbClr val="002060"/>
                </a:solidFill>
              </a:rPr>
              <a:t>SUURED TÄNUD JA EDU MEIL</a:t>
            </a:r>
          </a:p>
        </p:txBody>
      </p:sp>
      <p:pic>
        <p:nvPicPr>
          <p:cNvPr id="236" name="Google Shape;236;g888b971710_1_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0702" y="4985091"/>
            <a:ext cx="5974597" cy="2383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71334" y="11281944"/>
            <a:ext cx="5900467" cy="151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4663" y="9719035"/>
            <a:ext cx="3016753" cy="8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2102" y="4769692"/>
            <a:ext cx="5972069" cy="2381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>
            <a:spLocks noGrp="1"/>
          </p:cNvSpPr>
          <p:nvPr>
            <p:ph type="ctrTitle"/>
          </p:nvPr>
        </p:nvSpPr>
        <p:spPr>
          <a:xfrm>
            <a:off x="1318450" y="168273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Calibri"/>
              <a:buNone/>
            </a:pPr>
            <a:r>
              <a:rPr lang="en-GB" sz="6600" b="1" dirty="0" err="1">
                <a:solidFill>
                  <a:schemeClr val="accent2"/>
                </a:solidFill>
              </a:rPr>
              <a:t>Tegevusaruanne</a:t>
            </a:r>
            <a:br>
              <a:rPr lang="en-GB" sz="6600" dirty="0"/>
            </a:br>
            <a:endParaRPr sz="6600"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1"/>
          </p:nvPr>
        </p:nvSpPr>
        <p:spPr>
          <a:xfrm>
            <a:off x="1524000" y="3245005"/>
            <a:ext cx="9144000" cy="201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 dirty="0"/>
              <a:t>     2020.a</a:t>
            </a:r>
            <a:r>
              <a:rPr lang="et-EE" sz="4400" dirty="0"/>
              <a:t>. – 2021.a. 1.pa</a:t>
            </a:r>
            <a:endParaRPr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3750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770"/>
              <a:buFont typeface="Calibri"/>
              <a:buNone/>
            </a:pPr>
            <a:r>
              <a:rPr lang="en-GB" sz="4000" b="1" dirty="0">
                <a:solidFill>
                  <a:schemeClr val="accent2"/>
                </a:solidFill>
              </a:rPr>
              <a:t>EVEA </a:t>
            </a:r>
            <a:r>
              <a:rPr lang="en-GB" sz="4000" b="1" dirty="0" err="1">
                <a:solidFill>
                  <a:schemeClr val="accent2"/>
                </a:solidFill>
              </a:rPr>
              <a:t>peamised</a:t>
            </a:r>
            <a:r>
              <a:rPr lang="en-GB" sz="4000" b="1" dirty="0">
                <a:solidFill>
                  <a:schemeClr val="accent2"/>
                </a:solidFill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</a:rPr>
              <a:t>tegevussuunad</a:t>
            </a:r>
            <a:r>
              <a:rPr lang="en-GB" sz="4000" b="1" dirty="0">
                <a:solidFill>
                  <a:schemeClr val="accent2"/>
                </a:solidFill>
              </a:rPr>
              <a:t> 2020. a </a:t>
            </a:r>
            <a:br>
              <a:rPr lang="en-GB" sz="3563" b="1" dirty="0">
                <a:solidFill>
                  <a:schemeClr val="accent2"/>
                </a:solidFill>
              </a:rPr>
            </a:br>
            <a:r>
              <a:rPr lang="en-GB" sz="2511" dirty="0"/>
              <a:t>sh.</a:t>
            </a:r>
            <a:r>
              <a:rPr lang="en-GB" sz="2511" b="1" dirty="0"/>
              <a:t> </a:t>
            </a:r>
            <a:r>
              <a:rPr lang="en-GB" sz="2511" dirty="0" err="1"/>
              <a:t>tööplaani</a:t>
            </a:r>
            <a:r>
              <a:rPr lang="en-GB" sz="2511" dirty="0"/>
              <a:t> 2018 – 2020 </a:t>
            </a:r>
            <a:r>
              <a:rPr lang="en-GB" sz="2511" dirty="0" err="1"/>
              <a:t>järgimine</a:t>
            </a:r>
            <a:r>
              <a:rPr lang="en-GB" sz="2511" dirty="0"/>
              <a:t> </a:t>
            </a:r>
            <a:r>
              <a:rPr lang="en-GB" sz="2511" dirty="0" err="1"/>
              <a:t>ning</a:t>
            </a:r>
            <a:r>
              <a:rPr lang="en-GB" sz="2511" dirty="0"/>
              <a:t> </a:t>
            </a:r>
            <a:r>
              <a:rPr lang="en-GB" sz="2511" dirty="0" err="1"/>
              <a:t>täitmine</a:t>
            </a:r>
            <a:r>
              <a:rPr lang="en-GB" sz="2511" b="1" dirty="0"/>
              <a:t> </a:t>
            </a:r>
            <a:br>
              <a:rPr lang="en-GB" sz="2511" b="1" dirty="0">
                <a:solidFill>
                  <a:srgbClr val="00B050"/>
                </a:solidFill>
              </a:rPr>
            </a:br>
            <a:r>
              <a:rPr lang="en-GB" sz="1620" u="sng" dirty="0">
                <a:solidFill>
                  <a:schemeClr val="hlink"/>
                </a:solidFill>
                <a:hlinkClick r:id="rId3"/>
              </a:rPr>
              <a:t>https://docs.google.com/spreadsheets/d/1tYLNMKaCWPgS8RzIVU5Ob3POv60GUf1u2IBZKjHJMPw/edit#gid=0</a:t>
            </a:r>
            <a:r>
              <a:rPr lang="en-GB" sz="1620" dirty="0"/>
              <a:t> </a:t>
            </a:r>
            <a:endParaRPr sz="1620" b="1" dirty="0">
              <a:solidFill>
                <a:srgbClr val="00B050"/>
              </a:solidFill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838200" y="1583703"/>
            <a:ext cx="10515600" cy="45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VKE </a:t>
            </a:r>
            <a:r>
              <a:rPr lang="en-GB" dirty="0" err="1"/>
              <a:t>huvide</a:t>
            </a:r>
            <a:r>
              <a:rPr lang="en-GB" dirty="0"/>
              <a:t> </a:t>
            </a:r>
            <a:r>
              <a:rPr lang="en-GB" dirty="0" err="1"/>
              <a:t>esindamine</a:t>
            </a:r>
            <a:r>
              <a:rPr lang="en-GB" dirty="0"/>
              <a:t> </a:t>
            </a:r>
            <a:r>
              <a:rPr lang="en-GB" dirty="0" err="1"/>
              <a:t>riigi</a:t>
            </a:r>
            <a:r>
              <a:rPr lang="en-GB" dirty="0"/>
              <a:t> </a:t>
            </a:r>
            <a:r>
              <a:rPr lang="en-GB" dirty="0" err="1"/>
              <a:t>tasandil</a:t>
            </a:r>
            <a:r>
              <a:rPr lang="en-GB" dirty="0"/>
              <a:t>;</a:t>
            </a:r>
            <a:endParaRPr dirty="0"/>
          </a:p>
          <a:p>
            <a:pPr marL="228600" lvl="0" indent="-203200">
              <a:buSzPts val="2800"/>
            </a:pPr>
            <a:r>
              <a:rPr lang="en-GB" dirty="0" err="1"/>
              <a:t>Tööplaan</a:t>
            </a:r>
            <a:r>
              <a:rPr lang="en-GB" dirty="0"/>
              <a:t> 2018-2020 </a:t>
            </a:r>
            <a:r>
              <a:rPr lang="en-GB" dirty="0" err="1"/>
              <a:t>täitmine</a:t>
            </a:r>
            <a:r>
              <a:rPr lang="en-GB" dirty="0"/>
              <a:t> (</a:t>
            </a:r>
            <a:r>
              <a:rPr lang="en-GB" dirty="0" err="1"/>
              <a:t>finantsid</a:t>
            </a:r>
            <a:r>
              <a:rPr lang="en-GB" dirty="0"/>
              <a:t>, </a:t>
            </a:r>
            <a:r>
              <a:rPr lang="en-GB" dirty="0" err="1"/>
              <a:t>liikmeskond</a:t>
            </a:r>
            <a:r>
              <a:rPr lang="en-GB" dirty="0"/>
              <a:t>, </a:t>
            </a:r>
            <a:r>
              <a:rPr lang="en-GB" dirty="0" err="1"/>
              <a:t>eesmärgid</a:t>
            </a:r>
            <a:r>
              <a:rPr lang="en-GB" dirty="0"/>
              <a:t>,  </a:t>
            </a:r>
            <a:r>
              <a:rPr lang="en-GB" dirty="0" err="1"/>
              <a:t>jne</a:t>
            </a:r>
            <a:r>
              <a:rPr lang="en-GB" dirty="0"/>
              <a:t>) ja </a:t>
            </a:r>
            <a:r>
              <a:rPr lang="en-GB" dirty="0" err="1"/>
              <a:t>uue</a:t>
            </a:r>
            <a:r>
              <a:rPr lang="en-GB" dirty="0"/>
              <a:t> (</a:t>
            </a:r>
            <a:r>
              <a:rPr lang="en-GB" dirty="0" err="1"/>
              <a:t>perioodi</a:t>
            </a:r>
            <a:r>
              <a:rPr lang="en-GB" dirty="0"/>
              <a:t>) </a:t>
            </a:r>
            <a:r>
              <a:rPr lang="en-GB" dirty="0" err="1"/>
              <a:t>plaani</a:t>
            </a:r>
            <a:r>
              <a:rPr lang="en-GB" dirty="0"/>
              <a:t> </a:t>
            </a:r>
            <a:r>
              <a:rPr lang="en-GB" dirty="0" err="1"/>
              <a:t>koostamine</a:t>
            </a:r>
            <a:r>
              <a:rPr lang="en-GB" dirty="0"/>
              <a:t>;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Töö</a:t>
            </a:r>
            <a:r>
              <a:rPr lang="en-GB" dirty="0"/>
              <a:t> </a:t>
            </a:r>
            <a:r>
              <a:rPr lang="en-GB" dirty="0" err="1"/>
              <a:t>liikmetega</a:t>
            </a:r>
            <a:r>
              <a:rPr lang="en-GB" dirty="0"/>
              <a:t> (</a:t>
            </a:r>
            <a:r>
              <a:rPr lang="en-GB" dirty="0" err="1"/>
              <a:t>sh</a:t>
            </a:r>
            <a:r>
              <a:rPr lang="en-GB" dirty="0"/>
              <a:t> </a:t>
            </a:r>
            <a:r>
              <a:rPr lang="en-GB" dirty="0" err="1"/>
              <a:t>uute</a:t>
            </a:r>
            <a:r>
              <a:rPr lang="en-GB" dirty="0"/>
              <a:t> </a:t>
            </a:r>
            <a:r>
              <a:rPr lang="en-GB" dirty="0" err="1"/>
              <a:t>liikmete</a:t>
            </a:r>
            <a:r>
              <a:rPr lang="en-GB" dirty="0"/>
              <a:t> </a:t>
            </a:r>
            <a:r>
              <a:rPr lang="et-EE" dirty="0"/>
              <a:t>kaasamine</a:t>
            </a:r>
            <a:r>
              <a:rPr lang="en-GB" dirty="0"/>
              <a:t>);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Regulaarne</a:t>
            </a:r>
            <a:r>
              <a:rPr lang="en-GB" dirty="0"/>
              <a:t> </a:t>
            </a:r>
            <a:r>
              <a:rPr lang="en-GB" dirty="0" err="1"/>
              <a:t>suhtlus</a:t>
            </a:r>
            <a:r>
              <a:rPr lang="en-GB" dirty="0"/>
              <a:t> </a:t>
            </a:r>
            <a:r>
              <a:rPr lang="en-GB" dirty="0" err="1"/>
              <a:t>juhtorganite</a:t>
            </a:r>
            <a:r>
              <a:rPr lang="en-GB" dirty="0"/>
              <a:t> </a:t>
            </a:r>
            <a:r>
              <a:rPr lang="en-GB" dirty="0" err="1"/>
              <a:t>vahel</a:t>
            </a:r>
            <a:r>
              <a:rPr lang="en-GB" dirty="0"/>
              <a:t> sh. 13 </a:t>
            </a:r>
            <a:r>
              <a:rPr lang="en-GB" dirty="0" err="1"/>
              <a:t>volikogu</a:t>
            </a:r>
            <a:r>
              <a:rPr lang="en-GB" dirty="0"/>
              <a:t> </a:t>
            </a:r>
            <a:r>
              <a:rPr lang="en-GB" dirty="0" err="1"/>
              <a:t>koosolekut</a:t>
            </a:r>
            <a:r>
              <a:rPr lang="en-GB" dirty="0"/>
              <a:t>;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Töö</a:t>
            </a:r>
            <a:r>
              <a:rPr lang="en-GB" dirty="0"/>
              <a:t> </a:t>
            </a:r>
            <a:r>
              <a:rPr lang="en-GB" dirty="0" err="1"/>
              <a:t>meediaga</a:t>
            </a:r>
            <a:r>
              <a:rPr lang="en-GB" dirty="0"/>
              <a:t> ja </a:t>
            </a:r>
            <a:r>
              <a:rPr lang="en-GB" dirty="0" err="1"/>
              <a:t>avalikkusega</a:t>
            </a:r>
            <a:r>
              <a:rPr lang="en-GB" dirty="0"/>
              <a:t>;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Rahvusvaheline</a:t>
            </a:r>
            <a:r>
              <a:rPr lang="en-GB" dirty="0"/>
              <a:t> </a:t>
            </a:r>
            <a:r>
              <a:rPr lang="en-GB" dirty="0" err="1"/>
              <a:t>koostöö</a:t>
            </a:r>
            <a:r>
              <a:rPr lang="en-GB" dirty="0"/>
              <a:t>;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Ettevõtluse</a:t>
            </a:r>
            <a:r>
              <a:rPr lang="en-GB" dirty="0"/>
              <a:t> </a:t>
            </a:r>
            <a:r>
              <a:rPr lang="en-GB" dirty="0" err="1"/>
              <a:t>Sõber</a:t>
            </a:r>
            <a:r>
              <a:rPr lang="en-GB" dirty="0"/>
              <a:t> 2020 </a:t>
            </a:r>
            <a:r>
              <a:rPr lang="en-GB" dirty="0" err="1"/>
              <a:t>valimine</a:t>
            </a:r>
            <a:r>
              <a:rPr lang="en-GB" dirty="0"/>
              <a:t> – AS </a:t>
            </a:r>
            <a:r>
              <a:rPr lang="en-GB" dirty="0" err="1"/>
              <a:t>Äripäev</a:t>
            </a:r>
            <a:r>
              <a:rPr lang="en-GB" dirty="0"/>
              <a:t>.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2102" y="4769692"/>
            <a:ext cx="5972069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 b="1" dirty="0">
                <a:solidFill>
                  <a:schemeClr val="accent2"/>
                </a:solidFill>
              </a:rPr>
              <a:t>VKE </a:t>
            </a:r>
            <a:r>
              <a:rPr lang="en-GB" sz="3600" b="1" dirty="0" err="1">
                <a:solidFill>
                  <a:schemeClr val="accent2"/>
                </a:solidFill>
              </a:rPr>
              <a:t>huvide</a:t>
            </a:r>
            <a:r>
              <a:rPr lang="en-GB" sz="3600" b="1" dirty="0">
                <a:solidFill>
                  <a:schemeClr val="accent2"/>
                </a:solidFill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</a:rPr>
              <a:t>esindamine</a:t>
            </a:r>
            <a:r>
              <a:rPr lang="en-GB" sz="3600" b="1" dirty="0">
                <a:solidFill>
                  <a:schemeClr val="accent2"/>
                </a:solidFill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</a:rPr>
              <a:t>riiklike</a:t>
            </a:r>
            <a:r>
              <a:rPr lang="en-GB" sz="3600" b="1" dirty="0">
                <a:solidFill>
                  <a:schemeClr val="accent2"/>
                </a:solidFill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</a:rPr>
              <a:t>kohtumiste</a:t>
            </a:r>
            <a:r>
              <a:rPr lang="en-GB" sz="3600" b="1" dirty="0">
                <a:solidFill>
                  <a:schemeClr val="accent2"/>
                </a:solidFill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</a:rPr>
              <a:t>kaudu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117" name="Google Shape;117;p33"/>
          <p:cNvSpPr txBox="1">
            <a:spLocks noGrp="1"/>
          </p:cNvSpPr>
          <p:nvPr>
            <p:ph type="body" idx="1"/>
          </p:nvPr>
        </p:nvSpPr>
        <p:spPr>
          <a:xfrm>
            <a:off x="838200" y="1431235"/>
            <a:ext cx="5181600" cy="474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GB" dirty="0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-   </a:t>
            </a:r>
            <a:r>
              <a:rPr lang="en-GB" dirty="0" err="1"/>
              <a:t>Peaminister</a:t>
            </a:r>
            <a:r>
              <a:rPr lang="en-GB" dirty="0"/>
              <a:t> (6)</a:t>
            </a:r>
            <a:endParaRPr dirty="0"/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dirty="0"/>
              <a:t>EV ja IT minister (9) + </a:t>
            </a:r>
            <a:r>
              <a:rPr lang="en-GB" dirty="0" err="1"/>
              <a:t>ametnikud</a:t>
            </a:r>
            <a:endParaRPr dirty="0"/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dirty="0" err="1"/>
              <a:t>Sotsiaalminister</a:t>
            </a:r>
            <a:r>
              <a:rPr lang="en-GB" dirty="0"/>
              <a:t>  (3) + </a:t>
            </a:r>
            <a:r>
              <a:rPr lang="en-GB" dirty="0" err="1"/>
              <a:t>ametnikud</a:t>
            </a:r>
            <a:endParaRPr dirty="0"/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dirty="0" err="1"/>
              <a:t>Keskkonnaminister</a:t>
            </a:r>
            <a:r>
              <a:rPr lang="en-GB" dirty="0"/>
              <a:t> (1)</a:t>
            </a:r>
            <a:endParaRPr dirty="0"/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dirty="0" err="1"/>
              <a:t>Haridus</a:t>
            </a:r>
            <a:r>
              <a:rPr lang="en-GB" dirty="0"/>
              <a:t>-ja </a:t>
            </a:r>
            <a:r>
              <a:rPr lang="en-GB" dirty="0" err="1"/>
              <a:t>Teadusminister</a:t>
            </a:r>
            <a:r>
              <a:rPr lang="en-GB" dirty="0"/>
              <a:t> (4)</a:t>
            </a:r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dirty="0" err="1"/>
              <a:t>Justiitsminister</a:t>
            </a:r>
            <a:r>
              <a:rPr lang="en-GB" dirty="0"/>
              <a:t> (1)</a:t>
            </a:r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dirty="0" err="1"/>
              <a:t>Rahandusminister</a:t>
            </a:r>
            <a:r>
              <a:rPr lang="en-GB" dirty="0"/>
              <a:t> (2)</a:t>
            </a:r>
            <a:endParaRPr dirty="0"/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dirty="0" err="1"/>
              <a:t>Ekspertkogu</a:t>
            </a:r>
            <a:r>
              <a:rPr lang="en-GB" dirty="0"/>
              <a:t> (</a:t>
            </a:r>
            <a:r>
              <a:rPr lang="en-GB" dirty="0" err="1"/>
              <a:t>peaministri</a:t>
            </a:r>
            <a:r>
              <a:rPr lang="en-GB" dirty="0"/>
              <a:t> </a:t>
            </a:r>
            <a:r>
              <a:rPr lang="en-GB" dirty="0" err="1"/>
              <a:t>kutsel</a:t>
            </a:r>
            <a:r>
              <a:rPr lang="en-GB" dirty="0"/>
              <a:t>)  (4) </a:t>
            </a:r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dirty="0"/>
              <a:t>MKM </a:t>
            </a:r>
            <a:r>
              <a:rPr lang="en-GB" dirty="0" err="1"/>
              <a:t>kriisikomisjon</a:t>
            </a:r>
            <a:r>
              <a:rPr lang="et-EE" dirty="0"/>
              <a:t> </a:t>
            </a:r>
            <a:r>
              <a:rPr lang="en-GB" dirty="0"/>
              <a:t>(</a:t>
            </a:r>
            <a:r>
              <a:rPr lang="et-EE" dirty="0"/>
              <a:t>3</a:t>
            </a:r>
            <a:r>
              <a:rPr lang="en-GB" dirty="0"/>
              <a:t>)</a:t>
            </a:r>
            <a:endParaRPr dirty="0"/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dirty="0"/>
              <a:t>RK </a:t>
            </a:r>
            <a:r>
              <a:rPr lang="en-GB" dirty="0" err="1"/>
              <a:t>majanduskomisjon</a:t>
            </a:r>
            <a:r>
              <a:rPr lang="en-GB" dirty="0"/>
              <a:t> (3)</a:t>
            </a:r>
            <a:endParaRPr dirty="0"/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dirty="0"/>
              <a:t>RK </a:t>
            </a:r>
            <a:r>
              <a:rPr lang="en-GB" dirty="0" err="1"/>
              <a:t>sotsiaalkomisjon</a:t>
            </a:r>
            <a:r>
              <a:rPr lang="en-GB" dirty="0"/>
              <a:t> (3)</a:t>
            </a:r>
          </a:p>
          <a:p>
            <a:pPr marL="457200" lvl="0" indent="-3810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dirty="0"/>
              <a:t>RK </a:t>
            </a:r>
            <a:r>
              <a:rPr lang="en-GB" dirty="0" err="1"/>
              <a:t>rahanduskomisjon</a:t>
            </a:r>
            <a:r>
              <a:rPr lang="en-GB" dirty="0"/>
              <a:t> (2)</a:t>
            </a:r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 lnSpcReduction="10000"/>
          </a:bodyPr>
          <a:lstStyle/>
          <a:p>
            <a:pPr lvl="0" indent="-381000">
              <a:lnSpc>
                <a:spcPct val="70000"/>
              </a:lnSpc>
              <a:buSzPts val="2400"/>
              <a:buFont typeface="Calibri"/>
              <a:buChar char="-"/>
            </a:pPr>
            <a:r>
              <a:rPr lang="en-GB" sz="2600" dirty="0"/>
              <a:t>EAS </a:t>
            </a:r>
            <a:r>
              <a:rPr lang="en-GB" sz="2600" dirty="0" err="1"/>
              <a:t>juhatus</a:t>
            </a:r>
            <a:r>
              <a:rPr lang="en-GB" sz="2600" dirty="0"/>
              <a:t> (6)</a:t>
            </a:r>
          </a:p>
          <a:p>
            <a:pPr lvl="0" indent="-381000">
              <a:lnSpc>
                <a:spcPct val="70000"/>
              </a:lnSpc>
              <a:buSzPts val="2400"/>
              <a:buFont typeface="Calibri"/>
              <a:buChar char="-"/>
            </a:pPr>
            <a:r>
              <a:rPr lang="en-GB" sz="2600" dirty="0" err="1"/>
              <a:t>KredEx</a:t>
            </a:r>
            <a:r>
              <a:rPr lang="en-GB" sz="2600" dirty="0"/>
              <a:t> (4)</a:t>
            </a:r>
          </a:p>
          <a:p>
            <a:pPr lvl="0" indent="-381000">
              <a:lnSpc>
                <a:spcPct val="70000"/>
              </a:lnSpc>
              <a:buSzPts val="2400"/>
              <a:buFont typeface="Calibri"/>
              <a:buChar char="-"/>
            </a:pPr>
            <a:r>
              <a:rPr lang="en-GB" sz="2600" dirty="0" err="1"/>
              <a:t>Saatkonnad</a:t>
            </a:r>
            <a:r>
              <a:rPr lang="en-GB" sz="2600" dirty="0"/>
              <a:t> (</a:t>
            </a:r>
            <a:r>
              <a:rPr lang="en-GB" sz="2600" dirty="0" err="1"/>
              <a:t>Saksamaa</a:t>
            </a:r>
            <a:r>
              <a:rPr lang="en-GB" sz="2600" dirty="0"/>
              <a:t>, </a:t>
            </a:r>
            <a:r>
              <a:rPr lang="en-GB" sz="2600" dirty="0" err="1"/>
              <a:t>Ukraina</a:t>
            </a:r>
            <a:r>
              <a:rPr lang="en-GB" sz="2600" dirty="0"/>
              <a:t>, Soome, </a:t>
            </a:r>
            <a:r>
              <a:rPr lang="en-GB" sz="2600" dirty="0" err="1"/>
              <a:t>Suurbritannia</a:t>
            </a:r>
            <a:r>
              <a:rPr lang="en-GB" sz="2600" dirty="0"/>
              <a:t>)</a:t>
            </a:r>
          </a:p>
          <a:p>
            <a:pPr lvl="0" indent="-381000">
              <a:lnSpc>
                <a:spcPct val="70000"/>
              </a:lnSpc>
              <a:buSzPts val="2400"/>
              <a:buFont typeface="Calibri"/>
              <a:buChar char="-"/>
            </a:pPr>
            <a:r>
              <a:rPr lang="et-EE" sz="2600" dirty="0"/>
              <a:t>Tööandjate Keskliit</a:t>
            </a:r>
            <a:r>
              <a:rPr lang="en-GB" sz="2600" dirty="0"/>
              <a:t> (2)</a:t>
            </a:r>
          </a:p>
          <a:p>
            <a:pPr lvl="0" indent="-381000">
              <a:lnSpc>
                <a:spcPct val="70000"/>
              </a:lnSpc>
              <a:buSzPts val="2400"/>
              <a:buFont typeface="Calibri"/>
              <a:buChar char="-"/>
            </a:pPr>
            <a:r>
              <a:rPr lang="en-GB" sz="2600" dirty="0"/>
              <a:t>A</a:t>
            </a:r>
            <a:r>
              <a:rPr lang="et-EE" sz="2600" dirty="0"/>
              <a:t>metiühingute Keskliit</a:t>
            </a:r>
            <a:r>
              <a:rPr lang="en-GB" sz="2600" dirty="0"/>
              <a:t> (2)</a:t>
            </a:r>
          </a:p>
          <a:p>
            <a:pPr lvl="0" indent="-381000">
              <a:lnSpc>
                <a:spcPct val="70000"/>
              </a:lnSpc>
              <a:buSzPts val="2400"/>
              <a:buFont typeface="Calibri"/>
              <a:buChar char="-"/>
            </a:pPr>
            <a:r>
              <a:rPr lang="en-GB" sz="2600" dirty="0" err="1"/>
              <a:t>Statistikaamet</a:t>
            </a:r>
            <a:endParaRPr lang="en-GB" sz="2600" dirty="0"/>
          </a:p>
          <a:p>
            <a:pPr lvl="0" indent="-381000">
              <a:lnSpc>
                <a:spcPct val="70000"/>
              </a:lnSpc>
              <a:buSzPts val="2400"/>
              <a:buFont typeface="Calibri"/>
              <a:buChar char="-"/>
            </a:pPr>
            <a:r>
              <a:rPr lang="en-GB" sz="2600" dirty="0" err="1">
                <a:solidFill>
                  <a:schemeClr val="tx1"/>
                </a:solidFill>
              </a:rPr>
              <a:t>Erakonnad</a:t>
            </a:r>
            <a:r>
              <a:rPr lang="en-GB" sz="2600" dirty="0">
                <a:solidFill>
                  <a:schemeClr val="tx1"/>
                </a:solidFill>
              </a:rPr>
              <a:t> -  REF, ISAMAA, SOTSDEM., EESTI200.</a:t>
            </a:r>
          </a:p>
          <a:p>
            <a:pPr lvl="0" indent="-381000">
              <a:lnSpc>
                <a:spcPct val="70000"/>
              </a:lnSpc>
              <a:buSzPts val="2400"/>
              <a:buFont typeface="Calibri"/>
              <a:buChar char="-"/>
            </a:pPr>
            <a:r>
              <a:rPr lang="en-GB" sz="2600" dirty="0" err="1">
                <a:solidFill>
                  <a:schemeClr val="tx1"/>
                </a:solidFill>
              </a:rPr>
              <a:t>Õiguskantsler</a:t>
            </a:r>
            <a:endParaRPr lang="en-GB" sz="2600" dirty="0">
              <a:solidFill>
                <a:schemeClr val="tx1"/>
              </a:solidFill>
            </a:endParaRPr>
          </a:p>
          <a:p>
            <a:pPr lvl="0" indent="-381000">
              <a:lnSpc>
                <a:spcPct val="70000"/>
              </a:lnSpc>
              <a:buSzPts val="2400"/>
              <a:buFont typeface="Calibri"/>
              <a:buChar char="-"/>
            </a:pPr>
            <a:r>
              <a:rPr lang="en-GB" sz="2600" dirty="0">
                <a:solidFill>
                  <a:schemeClr val="tx1"/>
                </a:solidFill>
              </a:rPr>
              <a:t>EK Eesti </a:t>
            </a:r>
            <a:r>
              <a:rPr lang="en-GB" sz="2600" dirty="0" err="1">
                <a:solidFill>
                  <a:schemeClr val="tx1"/>
                </a:solidFill>
              </a:rPr>
              <a:t>esindus</a:t>
            </a:r>
            <a:endParaRPr lang="en-GB" sz="2600" dirty="0">
              <a:solidFill>
                <a:schemeClr val="tx1"/>
              </a:solidFill>
            </a:endParaRPr>
          </a:p>
          <a:p>
            <a:pPr indent="-381000">
              <a:lnSpc>
                <a:spcPct val="70000"/>
              </a:lnSpc>
              <a:buSzPts val="2400"/>
              <a:buFont typeface="Calibri"/>
              <a:buChar char="-"/>
            </a:pPr>
            <a:r>
              <a:rPr lang="en-GB" sz="2400" dirty="0"/>
              <a:t>EP </a:t>
            </a:r>
            <a:r>
              <a:rPr lang="en-GB" sz="2400" dirty="0" err="1"/>
              <a:t>liige</a:t>
            </a:r>
            <a:r>
              <a:rPr lang="en-GB" sz="2400" dirty="0"/>
              <a:t> – </a:t>
            </a:r>
            <a:r>
              <a:rPr lang="en-GB" sz="2400" dirty="0" err="1"/>
              <a:t>R.Terras</a:t>
            </a:r>
            <a:r>
              <a:rPr lang="en-GB" sz="2400" dirty="0"/>
              <a:t> </a:t>
            </a:r>
          </a:p>
          <a:p>
            <a:pPr lvl="0" indent="-381000">
              <a:lnSpc>
                <a:spcPct val="70000"/>
              </a:lnSpc>
              <a:buSzPts val="2400"/>
              <a:buFont typeface="Calibri"/>
              <a:buChar char="-"/>
            </a:pPr>
            <a:endParaRPr lang="en-GB" sz="26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118" name="Google Shape;11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1494" y="5069455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5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GB" b="1" dirty="0" err="1">
                <a:solidFill>
                  <a:schemeClr val="accent2"/>
                </a:solidFill>
              </a:rPr>
              <a:t>VKEde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huvide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esindamine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669235" y="924339"/>
            <a:ext cx="10515600" cy="514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 err="1"/>
              <a:t>Esindajate</a:t>
            </a:r>
            <a:r>
              <a:rPr lang="en-GB" sz="2400" dirty="0"/>
              <a:t> </a:t>
            </a:r>
            <a:r>
              <a:rPr lang="en-GB" sz="2400" dirty="0" err="1"/>
              <a:t>määramine</a:t>
            </a:r>
            <a:r>
              <a:rPr lang="en-GB" sz="2400" dirty="0"/>
              <a:t> </a:t>
            </a:r>
            <a:r>
              <a:rPr lang="en-GB" sz="2400" dirty="0" err="1"/>
              <a:t>erinevatesse</a:t>
            </a:r>
            <a:r>
              <a:rPr lang="en-GB" sz="2400" dirty="0"/>
              <a:t> </a:t>
            </a:r>
            <a:r>
              <a:rPr lang="en-GB" sz="2400" dirty="0" err="1"/>
              <a:t>töögruppidesse</a:t>
            </a:r>
            <a:r>
              <a:rPr lang="en-GB" sz="2400" dirty="0"/>
              <a:t> ja </a:t>
            </a:r>
            <a:r>
              <a:rPr lang="en-GB" sz="2400" dirty="0" err="1"/>
              <a:t>komisjonidesse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dk1"/>
                </a:solidFill>
              </a:rPr>
              <a:t>(2019-2020 	</a:t>
            </a:r>
            <a:r>
              <a:rPr lang="en-GB" sz="2400" dirty="0" err="1">
                <a:solidFill>
                  <a:schemeClr val="dk1"/>
                </a:solidFill>
              </a:rPr>
              <a:t>lisandus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17 </a:t>
            </a:r>
            <a:r>
              <a:rPr lang="en-GB" sz="2400" dirty="0" err="1">
                <a:solidFill>
                  <a:schemeClr val="dk1"/>
                </a:solidFill>
              </a:rPr>
              <a:t>esinduskanalit</a:t>
            </a:r>
            <a:r>
              <a:rPr lang="en-GB" sz="2400" dirty="0">
                <a:solidFill>
                  <a:schemeClr val="dk1"/>
                </a:solidFill>
              </a:rPr>
              <a:t>);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>
                <a:solidFill>
                  <a:schemeClr val="dk1"/>
                </a:solidFill>
              </a:rPr>
              <a:t>“VKE </a:t>
            </a:r>
            <a:r>
              <a:rPr lang="en-GB" sz="2400" dirty="0" err="1">
                <a:solidFill>
                  <a:schemeClr val="dk1"/>
                </a:solidFill>
              </a:rPr>
              <a:t>Testi</a:t>
            </a:r>
            <a:r>
              <a:rPr lang="en-GB" sz="2400" dirty="0">
                <a:solidFill>
                  <a:schemeClr val="dk1"/>
                </a:solidFill>
              </a:rPr>
              <a:t>” </a:t>
            </a:r>
            <a:r>
              <a:rPr lang="en-GB" sz="2400" dirty="0" err="1">
                <a:solidFill>
                  <a:schemeClr val="dk1"/>
                </a:solidFill>
              </a:rPr>
              <a:t>esitamine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Vabariigi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Valitsusele</a:t>
            </a:r>
            <a:r>
              <a:rPr lang="en-GB" sz="2400" dirty="0">
                <a:solidFill>
                  <a:schemeClr val="dk1"/>
                </a:solidFill>
              </a:rPr>
              <a:t>;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>
                <a:solidFill>
                  <a:schemeClr val="dk1"/>
                </a:solidFill>
              </a:rPr>
              <a:t>#SMEtoo </a:t>
            </a:r>
            <a:r>
              <a:rPr lang="en-GB" sz="2400" dirty="0" err="1">
                <a:solidFill>
                  <a:schemeClr val="dk1"/>
                </a:solidFill>
              </a:rPr>
              <a:t>kampaaniaga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jätkamine</a:t>
            </a:r>
            <a:r>
              <a:rPr lang="en-GB" sz="2400" dirty="0">
                <a:solidFill>
                  <a:schemeClr val="dk1"/>
                </a:solidFill>
              </a:rPr>
              <a:t> ja </a:t>
            </a:r>
            <a:r>
              <a:rPr lang="en-GB" sz="2400" dirty="0" err="1"/>
              <a:t>Vabariigi</a:t>
            </a:r>
            <a:r>
              <a:rPr lang="en-GB" sz="2400" dirty="0"/>
              <a:t> </a:t>
            </a:r>
            <a:r>
              <a:rPr lang="en-GB" sz="2400" dirty="0" err="1"/>
              <a:t>Valitsusele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esitamine</a:t>
            </a:r>
            <a:r>
              <a:rPr lang="en-GB" sz="2400" dirty="0">
                <a:solidFill>
                  <a:schemeClr val="dk1"/>
                </a:solidFill>
              </a:rPr>
              <a:t>; MKM </a:t>
            </a:r>
            <a:r>
              <a:rPr lang="en-GB" sz="2400" dirty="0" err="1">
                <a:solidFill>
                  <a:schemeClr val="dk1"/>
                </a:solidFill>
              </a:rPr>
              <a:t>kutse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kandideerida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t-EE" sz="2400" dirty="0">
                <a:solidFill>
                  <a:schemeClr val="dk1"/>
                </a:solidFill>
              </a:rPr>
              <a:t>Euroopa Ettevõtlusauhinnale </a:t>
            </a:r>
            <a:r>
              <a:rPr lang="en-GB" sz="2400" dirty="0">
                <a:solidFill>
                  <a:schemeClr val="dk1"/>
                </a:solidFill>
              </a:rPr>
              <a:t>SME Assemble</a:t>
            </a:r>
            <a:r>
              <a:rPr lang="et-EE" sz="2400" dirty="0">
                <a:solidFill>
                  <a:schemeClr val="dk1"/>
                </a:solidFill>
              </a:rPr>
              <a:t>e</a:t>
            </a:r>
            <a:r>
              <a:rPr lang="en-GB" sz="2400" dirty="0">
                <a:solidFill>
                  <a:schemeClr val="dk1"/>
                </a:solidFill>
              </a:rPr>
              <a:t>`l;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sz="2400"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/>
              <a:t>#</a:t>
            </a:r>
            <a:r>
              <a:rPr lang="en-GB" sz="2400" dirty="0" err="1"/>
              <a:t>Maksa</a:t>
            </a:r>
            <a:r>
              <a:rPr lang="en-GB" sz="2400" dirty="0"/>
              <a:t> 7päevaga </a:t>
            </a:r>
            <a:r>
              <a:rPr lang="en-GB" sz="2400" dirty="0" err="1"/>
              <a:t>kampaania</a:t>
            </a:r>
            <a:r>
              <a:rPr lang="en-GB" sz="2400" dirty="0"/>
              <a:t> (</a:t>
            </a:r>
            <a:r>
              <a:rPr lang="en-GB" sz="2400" dirty="0" err="1"/>
              <a:t>Eestis</a:t>
            </a:r>
            <a:r>
              <a:rPr lang="en-GB" sz="2400" dirty="0"/>
              <a:t>, </a:t>
            </a:r>
            <a:r>
              <a:rPr lang="en-GB" sz="2400" dirty="0" err="1"/>
              <a:t>Euroopas</a:t>
            </a:r>
            <a:r>
              <a:rPr lang="en-GB" sz="2400" dirty="0"/>
              <a:t>)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GB" sz="2400"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 err="1">
                <a:solidFill>
                  <a:schemeClr val="dk1"/>
                </a:solidFill>
              </a:rPr>
              <a:t>Ettepanek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Vabariigi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Valitsusele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kaasata</a:t>
            </a:r>
            <a:r>
              <a:rPr lang="en-GB" sz="2400" dirty="0">
                <a:solidFill>
                  <a:schemeClr val="dk1"/>
                </a:solidFill>
              </a:rPr>
              <a:t> EVEA </a:t>
            </a:r>
            <a:r>
              <a:rPr lang="en-GB" sz="2400" dirty="0" err="1"/>
              <a:t>ametliku</a:t>
            </a:r>
            <a:r>
              <a:rPr lang="en-GB" sz="2400" dirty="0"/>
              <a:t> </a:t>
            </a:r>
            <a:r>
              <a:rPr lang="en-GB" sz="2400" dirty="0" err="1">
                <a:solidFill>
                  <a:schemeClr val="dk1"/>
                </a:solidFill>
              </a:rPr>
              <a:t>sotsiaalpartnerina</a:t>
            </a:r>
            <a:r>
              <a:rPr lang="en-GB" sz="2400" dirty="0">
                <a:solidFill>
                  <a:schemeClr val="dk1"/>
                </a:solidFill>
              </a:rPr>
              <a:t>; </a:t>
            </a:r>
            <a:endParaRPr dirty="0"/>
          </a:p>
          <a:p>
            <a:pPr marL="228600" lvl="0" indent="-76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t-EE" sz="2400" dirty="0"/>
              <a:t>Halduskoormuse</a:t>
            </a:r>
            <a:r>
              <a:rPr lang="en-GB" sz="2400" dirty="0"/>
              <a:t> </a:t>
            </a:r>
            <a:r>
              <a:rPr lang="en-GB" sz="2400" dirty="0" err="1"/>
              <a:t>mõõtmise</a:t>
            </a:r>
            <a:r>
              <a:rPr lang="en-GB" sz="2400" dirty="0"/>
              <a:t> </a:t>
            </a:r>
            <a:r>
              <a:rPr lang="en-GB" sz="2400" dirty="0" err="1"/>
              <a:t>metoodika</a:t>
            </a:r>
            <a:r>
              <a:rPr lang="en-GB" sz="2400" dirty="0"/>
              <a:t> </a:t>
            </a:r>
            <a:r>
              <a:rPr lang="en-GB" sz="2400" dirty="0" err="1"/>
              <a:t>arendamisel</a:t>
            </a:r>
            <a:r>
              <a:rPr lang="en-GB" sz="2400" dirty="0"/>
              <a:t> </a:t>
            </a:r>
            <a:r>
              <a:rPr lang="en-GB" sz="2400" dirty="0" err="1"/>
              <a:t>kaasa</a:t>
            </a:r>
            <a:r>
              <a:rPr lang="en-GB" sz="2400" dirty="0"/>
              <a:t> </a:t>
            </a:r>
            <a:r>
              <a:rPr lang="en-GB" sz="2400" dirty="0" err="1"/>
              <a:t>rääkimine</a:t>
            </a:r>
            <a:r>
              <a:rPr lang="en-GB" sz="2400" dirty="0"/>
              <a:t>;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t-EE" sz="2400" dirty="0"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 ~50 </a:t>
            </a:r>
            <a:r>
              <a:rPr lang="en-GB" sz="2400" dirty="0" err="1"/>
              <a:t>pöördumist</a:t>
            </a:r>
            <a:r>
              <a:rPr lang="en-GB" sz="2400" dirty="0"/>
              <a:t> </a:t>
            </a:r>
            <a:r>
              <a:rPr lang="en-GB" sz="2400" dirty="0" err="1"/>
              <a:t>Riigikogu</a:t>
            </a:r>
            <a:r>
              <a:rPr lang="en-GB" sz="2400" dirty="0"/>
              <a:t>,  </a:t>
            </a:r>
            <a:r>
              <a:rPr lang="en-GB" sz="2400" dirty="0" err="1"/>
              <a:t>ministeeriumi</a:t>
            </a:r>
            <a:r>
              <a:rPr lang="et-EE" sz="2400" dirty="0"/>
              <a:t>de</a:t>
            </a:r>
            <a:r>
              <a:rPr lang="en-GB" sz="2400" dirty="0"/>
              <a:t>  ja </a:t>
            </a:r>
            <a:r>
              <a:rPr lang="en-GB" sz="2400" dirty="0" err="1"/>
              <a:t>teiste</a:t>
            </a:r>
            <a:r>
              <a:rPr lang="en-GB" sz="2400" dirty="0"/>
              <a:t> </a:t>
            </a:r>
            <a:r>
              <a:rPr lang="en-GB" sz="2400" dirty="0" err="1"/>
              <a:t>institutsioonide</a:t>
            </a:r>
            <a:r>
              <a:rPr lang="en-GB" sz="2400" dirty="0"/>
              <a:t> </a:t>
            </a:r>
            <a:r>
              <a:rPr lang="en-GB" sz="2400" dirty="0" err="1"/>
              <a:t>poole</a:t>
            </a:r>
            <a:r>
              <a:rPr lang="en-GB" sz="2400" dirty="0"/>
              <a:t>. </a:t>
            </a:r>
            <a:endParaRPr sz="2400" dirty="0">
              <a:solidFill>
                <a:schemeClr val="dk1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945" y="5155254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95927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chemeClr val="accent2"/>
                </a:solidFill>
              </a:rPr>
              <a:t>VKEde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huvide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esindamine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15009"/>
            <a:ext cx="10515600" cy="5361954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GB" sz="3800" dirty="0" err="1">
                <a:hlinkClick r:id="rId2"/>
              </a:rPr>
              <a:t>Maaeluministeeriumi</a:t>
            </a:r>
            <a:r>
              <a:rPr lang="en-GB" sz="3800" dirty="0">
                <a:hlinkClick r:id="rId2"/>
              </a:rPr>
              <a:t> </a:t>
            </a:r>
            <a:r>
              <a:rPr lang="en-GB" sz="3800" dirty="0" err="1">
                <a:hlinkClick r:id="rId2"/>
              </a:rPr>
              <a:t>tagasiside</a:t>
            </a:r>
            <a:r>
              <a:rPr lang="en-GB" sz="3800" dirty="0">
                <a:hlinkClick r:id="rId2"/>
              </a:rPr>
              <a:t> EVEA </a:t>
            </a:r>
            <a:r>
              <a:rPr lang="en-GB" sz="3800" dirty="0" err="1">
                <a:hlinkClick r:id="rId2"/>
              </a:rPr>
              <a:t>ettepanekutele</a:t>
            </a:r>
            <a:r>
              <a:rPr lang="en-GB" sz="3800" dirty="0">
                <a:hlinkClick r:id="rId2"/>
              </a:rPr>
              <a:t> PRIA </a:t>
            </a:r>
            <a:r>
              <a:rPr lang="en-GB" sz="3800" dirty="0" err="1">
                <a:hlinkClick r:id="rId2"/>
              </a:rPr>
              <a:t>maapiirkonna</a:t>
            </a:r>
            <a:r>
              <a:rPr lang="en-GB" sz="3800" dirty="0">
                <a:hlinkClick r:id="rId2"/>
              </a:rPr>
              <a:t> </a:t>
            </a:r>
            <a:r>
              <a:rPr lang="en-GB" sz="3800" dirty="0" err="1">
                <a:hlinkClick r:id="rId2"/>
              </a:rPr>
              <a:t>mitmekesistamise</a:t>
            </a:r>
            <a:r>
              <a:rPr lang="en-GB" sz="3800" dirty="0">
                <a:hlinkClick r:id="rId2"/>
              </a:rPr>
              <a:t> </a:t>
            </a:r>
            <a:r>
              <a:rPr lang="en-GB" sz="3800" dirty="0" err="1">
                <a:hlinkClick r:id="rId2"/>
              </a:rPr>
              <a:t>investeeringutoetuse</a:t>
            </a:r>
            <a:r>
              <a:rPr lang="en-GB" sz="3800" dirty="0">
                <a:hlinkClick r:id="rId2"/>
              </a:rPr>
              <a:t> </a:t>
            </a:r>
            <a:r>
              <a:rPr lang="en-GB" sz="3800" dirty="0" err="1">
                <a:hlinkClick r:id="rId2"/>
              </a:rPr>
              <a:t>meetme</a:t>
            </a:r>
            <a:r>
              <a:rPr lang="en-GB" sz="3800" dirty="0">
                <a:hlinkClick r:id="rId2"/>
              </a:rPr>
              <a:t> ja </a:t>
            </a:r>
            <a:r>
              <a:rPr lang="en-GB" sz="3800" dirty="0" err="1">
                <a:hlinkClick r:id="rId2"/>
              </a:rPr>
              <a:t>vastava</a:t>
            </a:r>
            <a:r>
              <a:rPr lang="en-GB" sz="3800" dirty="0">
                <a:hlinkClick r:id="rId2"/>
              </a:rPr>
              <a:t> MES  </a:t>
            </a:r>
            <a:r>
              <a:rPr lang="en-GB" sz="3800" dirty="0" err="1">
                <a:hlinkClick r:id="rId2"/>
              </a:rPr>
              <a:t>finantsinstrumendi</a:t>
            </a:r>
            <a:r>
              <a:rPr lang="en-GB" sz="3800" dirty="0">
                <a:hlinkClick r:id="rId2"/>
              </a:rPr>
              <a:t> </a:t>
            </a:r>
            <a:r>
              <a:rPr lang="en-GB" sz="3800" dirty="0" err="1">
                <a:hlinkClick r:id="rId2"/>
              </a:rPr>
              <a:t>muutmiseks</a:t>
            </a:r>
            <a:r>
              <a:rPr lang="en-GB" sz="3800" dirty="0"/>
              <a:t>; 09.03.2020</a:t>
            </a:r>
          </a:p>
          <a:p>
            <a:pPr fontAlgn="base"/>
            <a:r>
              <a:rPr lang="en-GB" sz="4000" dirty="0">
                <a:solidFill>
                  <a:schemeClr val="tx1"/>
                </a:solidFill>
                <a:highlight>
                  <a:srgbClr val="FFFFFF"/>
                </a:highlight>
              </a:rPr>
              <a:t>EVEA </a:t>
            </a:r>
            <a:r>
              <a:rPr lang="en-GB" sz="4000" dirty="0" err="1">
                <a:solidFill>
                  <a:schemeClr val="tx1"/>
                </a:solidFill>
                <a:highlight>
                  <a:srgbClr val="FFFFFF"/>
                </a:highlight>
              </a:rPr>
              <a:t>ettepanek</a:t>
            </a:r>
            <a:r>
              <a:rPr lang="en-GB" sz="4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GB" sz="4000" dirty="0" err="1">
                <a:solidFill>
                  <a:schemeClr val="tx1"/>
                </a:solidFill>
                <a:highlight>
                  <a:srgbClr val="FFFFFF"/>
                </a:highlight>
              </a:rPr>
              <a:t>Sotsiaalministeeriumile</a:t>
            </a:r>
            <a:r>
              <a:rPr lang="en-GB" sz="4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Töötuskindlutuse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seaduse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muutmiseks</a:t>
            </a:r>
            <a:r>
              <a:rPr lang="en-GB" sz="4000" dirty="0">
                <a:solidFill>
                  <a:schemeClr val="tx1"/>
                </a:solidFill>
              </a:rPr>
              <a:t> (</a:t>
            </a:r>
            <a:r>
              <a:rPr lang="en-GB" sz="4000" dirty="0" err="1">
                <a:solidFill>
                  <a:schemeClr val="tx1"/>
                </a:solidFill>
              </a:rPr>
              <a:t>FIEd</a:t>
            </a:r>
            <a:r>
              <a:rPr lang="en-GB" sz="4000" dirty="0">
                <a:solidFill>
                  <a:schemeClr val="tx1"/>
                </a:solidFill>
              </a:rPr>
              <a:t> ja </a:t>
            </a:r>
            <a:r>
              <a:rPr lang="en-GB" sz="4000" dirty="0" err="1">
                <a:solidFill>
                  <a:schemeClr val="tx1"/>
                </a:solidFill>
              </a:rPr>
              <a:t>juh</a:t>
            </a:r>
            <a:r>
              <a:rPr lang="en-GB" sz="4000" dirty="0">
                <a:solidFill>
                  <a:schemeClr val="tx1"/>
                </a:solidFill>
              </a:rPr>
              <a:t>. </a:t>
            </a:r>
            <a:r>
              <a:rPr lang="en-GB" sz="4000" dirty="0" err="1">
                <a:solidFill>
                  <a:schemeClr val="tx1"/>
                </a:solidFill>
              </a:rPr>
              <a:t>Liikmed</a:t>
            </a:r>
            <a:r>
              <a:rPr lang="en-GB" sz="4000" dirty="0">
                <a:solidFill>
                  <a:schemeClr val="tx1"/>
                </a:solidFill>
              </a:rPr>
              <a:t>) - 04.03.2020</a:t>
            </a:r>
            <a:endParaRPr lang="en-GB" sz="3800" dirty="0"/>
          </a:p>
          <a:p>
            <a:pPr fontAlgn="base"/>
            <a:r>
              <a:rPr lang="en-GB" sz="3800" dirty="0">
                <a:hlinkClick r:id="rId3"/>
              </a:rPr>
              <a:t>EVEA </a:t>
            </a:r>
            <a:r>
              <a:rPr lang="en-GB" sz="3800" dirty="0" err="1">
                <a:hlinkClick r:id="rId3"/>
              </a:rPr>
              <a:t>kriisiettepanekute</a:t>
            </a:r>
            <a:r>
              <a:rPr lang="en-GB" sz="3800" dirty="0">
                <a:hlinkClick r:id="rId3"/>
              </a:rPr>
              <a:t> 1. </a:t>
            </a:r>
            <a:r>
              <a:rPr lang="en-GB" sz="3800" dirty="0" err="1">
                <a:hlinkClick r:id="rId3"/>
              </a:rPr>
              <a:t>pakett</a:t>
            </a:r>
            <a:r>
              <a:rPr lang="en-GB" sz="3800" dirty="0"/>
              <a:t> (EVEA </a:t>
            </a:r>
            <a:r>
              <a:rPr lang="en-GB" sz="3800" dirty="0" err="1"/>
              <a:t>ettepanekud</a:t>
            </a:r>
            <a:r>
              <a:rPr lang="en-GB" sz="3800" dirty="0"/>
              <a:t> </a:t>
            </a:r>
            <a:r>
              <a:rPr lang="en-GB" sz="3800" dirty="0" err="1"/>
              <a:t>Vabariigi</a:t>
            </a:r>
            <a:r>
              <a:rPr lang="en-GB" sz="3800" dirty="0"/>
              <a:t> </a:t>
            </a:r>
            <a:r>
              <a:rPr lang="en-GB" sz="3800" dirty="0" err="1"/>
              <a:t>Valitsusele</a:t>
            </a:r>
            <a:r>
              <a:rPr lang="en-GB" sz="3800" dirty="0"/>
              <a:t> </a:t>
            </a:r>
            <a:r>
              <a:rPr lang="en-GB" sz="3800" dirty="0" err="1"/>
              <a:t>koroonaviiruse</a:t>
            </a:r>
            <a:r>
              <a:rPr lang="en-GB" sz="3800" dirty="0"/>
              <a:t> ja </a:t>
            </a:r>
            <a:r>
              <a:rPr lang="en-GB" sz="3800" dirty="0" err="1"/>
              <a:t>sellest</a:t>
            </a:r>
            <a:r>
              <a:rPr lang="en-GB" sz="3800" dirty="0"/>
              <a:t> </a:t>
            </a:r>
            <a:r>
              <a:rPr lang="en-GB" sz="3800" dirty="0" err="1"/>
              <a:t>põhjustatud</a:t>
            </a:r>
            <a:r>
              <a:rPr lang="en-GB" sz="3800" dirty="0"/>
              <a:t> </a:t>
            </a:r>
            <a:r>
              <a:rPr lang="en-GB" sz="3800" dirty="0" err="1"/>
              <a:t>haiguse</a:t>
            </a:r>
            <a:r>
              <a:rPr lang="en-GB" sz="3800" dirty="0"/>
              <a:t> COVID-19 </a:t>
            </a:r>
            <a:r>
              <a:rPr lang="en-GB" sz="3800" dirty="0" err="1"/>
              <a:t>mõju</a:t>
            </a:r>
            <a:r>
              <a:rPr lang="en-GB" sz="3800" dirty="0"/>
              <a:t> </a:t>
            </a:r>
            <a:r>
              <a:rPr lang="en-GB" sz="3800" dirty="0" err="1"/>
              <a:t>leevendamiseks</a:t>
            </a:r>
            <a:r>
              <a:rPr lang="en-GB" sz="3800" dirty="0"/>
              <a:t> </a:t>
            </a:r>
            <a:r>
              <a:rPr lang="en-GB" sz="3800" dirty="0" err="1"/>
              <a:t>ettevõtlussektorile</a:t>
            </a:r>
            <a:r>
              <a:rPr lang="en-GB" sz="3800" dirty="0"/>
              <a:t>); 15.03.2020</a:t>
            </a:r>
          </a:p>
          <a:p>
            <a:pPr fontAlgn="base"/>
            <a:r>
              <a:rPr lang="en-GB" sz="3800" dirty="0">
                <a:hlinkClick r:id="rId4"/>
              </a:rPr>
              <a:t>EVEA </a:t>
            </a:r>
            <a:r>
              <a:rPr lang="en-GB" sz="3800" dirty="0" err="1">
                <a:hlinkClick r:id="rId4"/>
              </a:rPr>
              <a:t>kriisiettepanekute</a:t>
            </a:r>
            <a:r>
              <a:rPr lang="en-GB" sz="3800" dirty="0">
                <a:hlinkClick r:id="rId4"/>
              </a:rPr>
              <a:t> 2. </a:t>
            </a:r>
            <a:r>
              <a:rPr lang="en-GB" sz="3800" dirty="0" err="1">
                <a:hlinkClick r:id="rId4"/>
              </a:rPr>
              <a:t>pakett</a:t>
            </a:r>
            <a:r>
              <a:rPr lang="en-GB" sz="3800" dirty="0"/>
              <a:t> (EVEA </a:t>
            </a:r>
            <a:r>
              <a:rPr lang="en-GB" sz="3800" dirty="0" err="1"/>
              <a:t>ettepanekud</a:t>
            </a:r>
            <a:r>
              <a:rPr lang="en-GB" sz="3800" dirty="0"/>
              <a:t> </a:t>
            </a:r>
            <a:r>
              <a:rPr lang="en-GB" sz="3800" dirty="0" err="1"/>
              <a:t>Vabariigi</a:t>
            </a:r>
            <a:r>
              <a:rPr lang="en-GB" sz="3800" dirty="0"/>
              <a:t> </a:t>
            </a:r>
            <a:r>
              <a:rPr lang="en-GB" sz="3800" dirty="0" err="1"/>
              <a:t>Valitsusele</a:t>
            </a:r>
            <a:r>
              <a:rPr lang="en-GB" sz="3800" dirty="0"/>
              <a:t> </a:t>
            </a:r>
            <a:r>
              <a:rPr lang="en-GB" sz="3800" dirty="0" err="1"/>
              <a:t>täiendavate</a:t>
            </a:r>
            <a:r>
              <a:rPr lang="en-GB" sz="3800" dirty="0"/>
              <a:t> </a:t>
            </a:r>
            <a:r>
              <a:rPr lang="en-GB" sz="3800" dirty="0" err="1"/>
              <a:t>meetmete</a:t>
            </a:r>
            <a:r>
              <a:rPr lang="en-GB" sz="3800" dirty="0"/>
              <a:t> </a:t>
            </a:r>
            <a:r>
              <a:rPr lang="en-GB" sz="3800" dirty="0" err="1"/>
              <a:t>rakendamiseks</a:t>
            </a:r>
            <a:r>
              <a:rPr lang="en-GB" sz="3800" dirty="0"/>
              <a:t> </a:t>
            </a:r>
            <a:r>
              <a:rPr lang="en-GB" sz="3800" dirty="0" err="1"/>
              <a:t>ettevõtlussektoris</a:t>
            </a:r>
            <a:r>
              <a:rPr lang="en-GB" sz="3800" dirty="0"/>
              <a:t> </a:t>
            </a:r>
            <a:r>
              <a:rPr lang="en-GB" sz="3800" dirty="0" err="1"/>
              <a:t>seoses</a:t>
            </a:r>
            <a:r>
              <a:rPr lang="en-GB" sz="3800" dirty="0"/>
              <a:t> COVID-19 </a:t>
            </a:r>
            <a:r>
              <a:rPr lang="en-GB" sz="3800" dirty="0" err="1"/>
              <a:t>kriisiga</a:t>
            </a:r>
            <a:r>
              <a:rPr lang="en-GB" sz="3800" dirty="0"/>
              <a:t>); 26.03.2020</a:t>
            </a:r>
          </a:p>
          <a:p>
            <a:pPr fontAlgn="base"/>
            <a:r>
              <a:rPr lang="en-GB" sz="3800" dirty="0">
                <a:hlinkClick r:id="rId5"/>
              </a:rPr>
              <a:t>EVEA </a:t>
            </a:r>
            <a:r>
              <a:rPr lang="en-GB" sz="3800" dirty="0" err="1">
                <a:hlinkClick r:id="rId5"/>
              </a:rPr>
              <a:t>seisukoht</a:t>
            </a:r>
            <a:r>
              <a:rPr lang="en-GB" sz="3800" dirty="0">
                <a:hlinkClick r:id="rId5"/>
              </a:rPr>
              <a:t> </a:t>
            </a:r>
            <a:r>
              <a:rPr lang="en-GB" sz="3800" dirty="0" err="1">
                <a:hlinkClick r:id="rId5"/>
              </a:rPr>
              <a:t>KredExi</a:t>
            </a:r>
            <a:r>
              <a:rPr lang="en-GB" sz="3800" dirty="0">
                <a:hlinkClick r:id="rId5"/>
              </a:rPr>
              <a:t> </a:t>
            </a:r>
            <a:r>
              <a:rPr lang="en-GB" sz="3800" dirty="0" err="1">
                <a:hlinkClick r:id="rId5"/>
              </a:rPr>
              <a:t>erakorralise</a:t>
            </a:r>
            <a:r>
              <a:rPr lang="en-GB" sz="3800" dirty="0">
                <a:hlinkClick r:id="rId5"/>
              </a:rPr>
              <a:t> </a:t>
            </a:r>
            <a:r>
              <a:rPr lang="en-GB" sz="3800" dirty="0" err="1">
                <a:hlinkClick r:id="rId5"/>
              </a:rPr>
              <a:t>laenumeetme</a:t>
            </a:r>
            <a:r>
              <a:rPr lang="en-GB" sz="3800" dirty="0">
                <a:hlinkClick r:id="rId5"/>
              </a:rPr>
              <a:t> </a:t>
            </a:r>
            <a:r>
              <a:rPr lang="en-GB" sz="3800" dirty="0" err="1">
                <a:hlinkClick r:id="rId5"/>
              </a:rPr>
              <a:t>osas</a:t>
            </a:r>
            <a:r>
              <a:rPr lang="en-GB" sz="3800" dirty="0">
                <a:hlinkClick r:id="rId5"/>
              </a:rPr>
              <a:t> ja </a:t>
            </a:r>
            <a:r>
              <a:rPr lang="en-GB" sz="3800" dirty="0" err="1">
                <a:hlinkClick r:id="rId5"/>
              </a:rPr>
              <a:t>ettepanekud</a:t>
            </a:r>
            <a:r>
              <a:rPr lang="en-GB" sz="3800" dirty="0">
                <a:hlinkClick r:id="rId5"/>
              </a:rPr>
              <a:t> FIE-de ja </a:t>
            </a:r>
            <a:r>
              <a:rPr lang="en-GB" sz="3800" dirty="0" err="1">
                <a:hlinkClick r:id="rId5"/>
              </a:rPr>
              <a:t>väikeettevõtete</a:t>
            </a:r>
            <a:r>
              <a:rPr lang="en-GB" sz="3800" dirty="0">
                <a:hlinkClick r:id="rId5"/>
              </a:rPr>
              <a:t> </a:t>
            </a:r>
            <a:r>
              <a:rPr lang="en-GB" sz="3800" dirty="0" err="1">
                <a:hlinkClick r:id="rId5"/>
              </a:rPr>
              <a:t>likviidsuse</a:t>
            </a:r>
            <a:r>
              <a:rPr lang="en-GB" sz="3800" dirty="0">
                <a:hlinkClick r:id="rId5"/>
              </a:rPr>
              <a:t> </a:t>
            </a:r>
            <a:r>
              <a:rPr lang="en-GB" sz="3800" dirty="0" err="1">
                <a:hlinkClick r:id="rId5"/>
              </a:rPr>
              <a:t>toetamiseks</a:t>
            </a:r>
            <a:r>
              <a:rPr lang="en-GB" sz="3800" dirty="0"/>
              <a:t>; 31.03.2020</a:t>
            </a:r>
          </a:p>
          <a:p>
            <a:pPr fontAlgn="base"/>
            <a:r>
              <a:rPr lang="en-GB" sz="3800" dirty="0">
                <a:hlinkClick r:id="rId6"/>
              </a:rPr>
              <a:t>EVEA </a:t>
            </a:r>
            <a:r>
              <a:rPr lang="en-GB" sz="3800" dirty="0" err="1">
                <a:hlinkClick r:id="rId6"/>
              </a:rPr>
              <a:t>pöördumine</a:t>
            </a:r>
            <a:r>
              <a:rPr lang="en-GB" sz="3800" dirty="0">
                <a:hlinkClick r:id="rId6"/>
              </a:rPr>
              <a:t> </a:t>
            </a:r>
            <a:r>
              <a:rPr lang="en-GB" sz="3800" dirty="0" err="1">
                <a:hlinkClick r:id="rId6"/>
              </a:rPr>
              <a:t>Riigikogu</a:t>
            </a:r>
            <a:r>
              <a:rPr lang="en-GB" sz="3800" dirty="0">
                <a:hlinkClick r:id="rId6"/>
              </a:rPr>
              <a:t> </a:t>
            </a:r>
            <a:r>
              <a:rPr lang="en-GB" sz="3800" dirty="0" err="1">
                <a:hlinkClick r:id="rId6"/>
              </a:rPr>
              <a:t>poole</a:t>
            </a:r>
            <a:r>
              <a:rPr lang="en-GB" sz="3800" dirty="0">
                <a:hlinkClick r:id="rId6"/>
              </a:rPr>
              <a:t> </a:t>
            </a:r>
            <a:r>
              <a:rPr lang="en-GB" sz="3800" dirty="0" err="1">
                <a:hlinkClick r:id="rId6"/>
              </a:rPr>
              <a:t>enim</a:t>
            </a:r>
            <a:r>
              <a:rPr lang="en-GB" sz="3800" dirty="0">
                <a:hlinkClick r:id="rId6"/>
              </a:rPr>
              <a:t> </a:t>
            </a:r>
            <a:r>
              <a:rPr lang="en-GB" sz="3800" dirty="0" err="1">
                <a:hlinkClick r:id="rId6"/>
              </a:rPr>
              <a:t>kannatanud</a:t>
            </a:r>
            <a:r>
              <a:rPr lang="en-GB" sz="3800" dirty="0">
                <a:hlinkClick r:id="rId6"/>
              </a:rPr>
              <a:t> </a:t>
            </a:r>
            <a:r>
              <a:rPr lang="en-GB" sz="3800" dirty="0" err="1">
                <a:hlinkClick r:id="rId6"/>
              </a:rPr>
              <a:t>ettevõtlussektorite</a:t>
            </a:r>
            <a:r>
              <a:rPr lang="en-GB" sz="3800" dirty="0">
                <a:hlinkClick r:id="rId6"/>
              </a:rPr>
              <a:t> </a:t>
            </a:r>
            <a:r>
              <a:rPr lang="en-GB" sz="3800" dirty="0" err="1">
                <a:hlinkClick r:id="rId6"/>
              </a:rPr>
              <a:t>toetusmeetmete</a:t>
            </a:r>
            <a:r>
              <a:rPr lang="en-GB" sz="3800" dirty="0">
                <a:hlinkClick r:id="rId6"/>
              </a:rPr>
              <a:t> </a:t>
            </a:r>
            <a:r>
              <a:rPr lang="en-GB" sz="3800" dirty="0" err="1">
                <a:hlinkClick r:id="rId6"/>
              </a:rPr>
              <a:t>rahastamiseks</a:t>
            </a:r>
            <a:r>
              <a:rPr lang="en-GB" sz="3800" dirty="0">
                <a:hlinkClick r:id="rId6"/>
              </a:rPr>
              <a:t> </a:t>
            </a:r>
            <a:r>
              <a:rPr lang="en-GB" sz="3800" dirty="0" err="1">
                <a:hlinkClick r:id="rId6"/>
              </a:rPr>
              <a:t>läbi</a:t>
            </a:r>
            <a:r>
              <a:rPr lang="en-GB" sz="3800" dirty="0">
                <a:hlinkClick r:id="rId6"/>
              </a:rPr>
              <a:t> </a:t>
            </a:r>
            <a:r>
              <a:rPr lang="en-GB" sz="3800" dirty="0" err="1">
                <a:hlinkClick r:id="rId6"/>
              </a:rPr>
              <a:t>lisaeelarve</a:t>
            </a:r>
            <a:r>
              <a:rPr lang="en-GB" sz="3800" dirty="0"/>
              <a:t>; 06.04.2020</a:t>
            </a:r>
          </a:p>
          <a:p>
            <a:pPr fontAlgn="base"/>
            <a:r>
              <a:rPr lang="en-GB" sz="3800" dirty="0" err="1">
                <a:hlinkClick r:id="rId7"/>
              </a:rPr>
              <a:t>Lisaeelarve</a:t>
            </a:r>
            <a:r>
              <a:rPr lang="en-GB" sz="3800" dirty="0">
                <a:hlinkClick r:id="rId7"/>
              </a:rPr>
              <a:t> </a:t>
            </a:r>
            <a:r>
              <a:rPr lang="en-GB" sz="3800" dirty="0" err="1">
                <a:hlinkClick r:id="rId7"/>
              </a:rPr>
              <a:t>võimaldagu</a:t>
            </a:r>
            <a:r>
              <a:rPr lang="en-GB" sz="3800" dirty="0">
                <a:hlinkClick r:id="rId7"/>
              </a:rPr>
              <a:t> </a:t>
            </a:r>
            <a:r>
              <a:rPr lang="en-GB" sz="3800" dirty="0" err="1">
                <a:hlinkClick r:id="rId7"/>
              </a:rPr>
              <a:t>paindlikkust</a:t>
            </a:r>
            <a:r>
              <a:rPr lang="en-GB" sz="3800" dirty="0">
                <a:hlinkClick r:id="rId7"/>
              </a:rPr>
              <a:t> </a:t>
            </a:r>
            <a:r>
              <a:rPr lang="en-GB" sz="3800" dirty="0" err="1">
                <a:hlinkClick r:id="rId7"/>
              </a:rPr>
              <a:t>muuta</a:t>
            </a:r>
            <a:r>
              <a:rPr lang="en-GB" sz="3800" dirty="0">
                <a:hlinkClick r:id="rId7"/>
              </a:rPr>
              <a:t> </a:t>
            </a:r>
            <a:r>
              <a:rPr lang="en-GB" sz="3800" dirty="0" err="1">
                <a:hlinkClick r:id="rId7"/>
              </a:rPr>
              <a:t>kiiruga</a:t>
            </a:r>
            <a:r>
              <a:rPr lang="en-GB" sz="3800" dirty="0">
                <a:hlinkClick r:id="rId7"/>
              </a:rPr>
              <a:t> </a:t>
            </a:r>
            <a:r>
              <a:rPr lang="en-GB" sz="3800" dirty="0" err="1">
                <a:hlinkClick r:id="rId7"/>
              </a:rPr>
              <a:t>väljahõigatud</a:t>
            </a:r>
            <a:r>
              <a:rPr lang="en-GB" sz="3800" dirty="0">
                <a:hlinkClick r:id="rId7"/>
              </a:rPr>
              <a:t> </a:t>
            </a:r>
            <a:r>
              <a:rPr lang="en-GB" sz="3800" dirty="0" err="1">
                <a:hlinkClick r:id="rId7"/>
              </a:rPr>
              <a:t>meetmete</a:t>
            </a:r>
            <a:r>
              <a:rPr lang="en-GB" sz="3800" dirty="0">
                <a:hlinkClick r:id="rId7"/>
              </a:rPr>
              <a:t> </a:t>
            </a:r>
            <a:r>
              <a:rPr lang="en-GB" sz="3800" dirty="0" err="1">
                <a:hlinkClick r:id="rId7"/>
              </a:rPr>
              <a:t>rahastamist</a:t>
            </a:r>
            <a:r>
              <a:rPr lang="en-GB" sz="3800" dirty="0"/>
              <a:t>; 13.04.2020</a:t>
            </a:r>
          </a:p>
          <a:p>
            <a:pPr fontAlgn="base"/>
            <a:r>
              <a:rPr lang="en-GB" sz="3800" dirty="0" err="1">
                <a:hlinkClick r:id="rId8"/>
              </a:rPr>
              <a:t>Kiireloomulised</a:t>
            </a:r>
            <a:r>
              <a:rPr lang="en-GB" sz="3800" dirty="0">
                <a:hlinkClick r:id="rId8"/>
              </a:rPr>
              <a:t> </a:t>
            </a:r>
            <a:r>
              <a:rPr lang="en-GB" sz="3800" dirty="0" err="1">
                <a:hlinkClick r:id="rId8"/>
              </a:rPr>
              <a:t>tähelepanekud</a:t>
            </a:r>
            <a:r>
              <a:rPr lang="en-GB" sz="3800" dirty="0">
                <a:hlinkClick r:id="rId8"/>
              </a:rPr>
              <a:t> </a:t>
            </a:r>
            <a:r>
              <a:rPr lang="en-GB" sz="3800" dirty="0" err="1">
                <a:hlinkClick r:id="rId8"/>
              </a:rPr>
              <a:t>seoses</a:t>
            </a:r>
            <a:r>
              <a:rPr lang="en-GB" sz="3800" dirty="0">
                <a:hlinkClick r:id="rId8"/>
              </a:rPr>
              <a:t> 23. </a:t>
            </a:r>
            <a:r>
              <a:rPr lang="en-GB" sz="3800" dirty="0" err="1">
                <a:hlinkClick r:id="rId8"/>
              </a:rPr>
              <a:t>aprillil</a:t>
            </a:r>
            <a:r>
              <a:rPr lang="en-GB" sz="3800" dirty="0">
                <a:hlinkClick r:id="rId8"/>
              </a:rPr>
              <a:t> 2020 </a:t>
            </a:r>
            <a:r>
              <a:rPr lang="en-GB" sz="3800" dirty="0" err="1">
                <a:hlinkClick r:id="rId8"/>
              </a:rPr>
              <a:t>Vabariigi</a:t>
            </a:r>
            <a:r>
              <a:rPr lang="en-GB" sz="3800" dirty="0">
                <a:hlinkClick r:id="rId8"/>
              </a:rPr>
              <a:t> </a:t>
            </a:r>
            <a:r>
              <a:rPr lang="en-GB" sz="3800" dirty="0" err="1">
                <a:hlinkClick r:id="rId8"/>
              </a:rPr>
              <a:t>Valitsuse</a:t>
            </a:r>
            <a:r>
              <a:rPr lang="en-GB" sz="3800" dirty="0">
                <a:hlinkClick r:id="rId8"/>
              </a:rPr>
              <a:t> </a:t>
            </a:r>
            <a:r>
              <a:rPr lang="en-GB" sz="3800" dirty="0" err="1">
                <a:hlinkClick r:id="rId8"/>
              </a:rPr>
              <a:t>poolt</a:t>
            </a:r>
            <a:r>
              <a:rPr lang="en-GB" sz="3800" dirty="0">
                <a:hlinkClick r:id="rId8"/>
              </a:rPr>
              <a:t> </a:t>
            </a:r>
            <a:r>
              <a:rPr lang="en-GB" sz="3800" dirty="0" err="1">
                <a:hlinkClick r:id="rId8"/>
              </a:rPr>
              <a:t>kinnitatavate</a:t>
            </a:r>
            <a:r>
              <a:rPr lang="en-GB" sz="3800" dirty="0">
                <a:hlinkClick r:id="rId8"/>
              </a:rPr>
              <a:t> </a:t>
            </a:r>
            <a:r>
              <a:rPr lang="en-GB" sz="3800" dirty="0" err="1">
                <a:hlinkClick r:id="rId8"/>
              </a:rPr>
              <a:t>ettevõtluse</a:t>
            </a:r>
            <a:r>
              <a:rPr lang="en-GB" sz="3800" dirty="0">
                <a:hlinkClick r:id="rId8"/>
              </a:rPr>
              <a:t> </a:t>
            </a:r>
            <a:r>
              <a:rPr lang="en-GB" sz="3800" dirty="0" err="1">
                <a:hlinkClick r:id="rId8"/>
              </a:rPr>
              <a:t>kriisiabimeetmetega</a:t>
            </a:r>
            <a:r>
              <a:rPr lang="en-GB" sz="3800" dirty="0"/>
              <a:t>; 22.04.2020</a:t>
            </a:r>
          </a:p>
          <a:p>
            <a:endParaRPr lang="en-GB" dirty="0"/>
          </a:p>
        </p:txBody>
      </p:sp>
      <p:pic>
        <p:nvPicPr>
          <p:cNvPr id="4" name="Google Shape;132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70919" y="4986329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89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solidFill>
                  <a:schemeClr val="accent2"/>
                </a:solidFill>
              </a:rPr>
              <a:t>VKEde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huvide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esindamine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GB" dirty="0">
                <a:hlinkClick r:id="rId2"/>
              </a:rPr>
              <a:t>EVEA </a:t>
            </a:r>
            <a:r>
              <a:rPr lang="en-GB" dirty="0" err="1">
                <a:hlinkClick r:id="rId2"/>
              </a:rPr>
              <a:t>avaldus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seoses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rahandusministri</a:t>
            </a:r>
            <a:r>
              <a:rPr lang="en-GB" dirty="0">
                <a:hlinkClick r:id="rId2"/>
              </a:rPr>
              <a:t> Martin Helme 23.04.2020 </a:t>
            </a:r>
            <a:r>
              <a:rPr lang="en-GB" dirty="0" err="1">
                <a:hlinkClick r:id="rId2"/>
              </a:rPr>
              <a:t>esitatud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memorandumiga</a:t>
            </a:r>
            <a:r>
              <a:rPr lang="en-GB" dirty="0"/>
              <a:t>; 23.04.2020</a:t>
            </a:r>
          </a:p>
          <a:p>
            <a:pPr fontAlgn="base"/>
            <a:r>
              <a:rPr lang="en-GB" dirty="0">
                <a:hlinkClick r:id="rId3"/>
              </a:rPr>
              <a:t>EVEA </a:t>
            </a:r>
            <a:r>
              <a:rPr lang="en-GB" dirty="0" err="1">
                <a:hlinkClick r:id="rId3"/>
              </a:rPr>
              <a:t>ettepanekud</a:t>
            </a:r>
            <a:r>
              <a:rPr lang="en-GB" dirty="0">
                <a:hlinkClick r:id="rId3"/>
              </a:rPr>
              <a:t> „COVID-19 </a:t>
            </a:r>
            <a:r>
              <a:rPr lang="en-GB" dirty="0" err="1">
                <a:hlinkClick r:id="rId3"/>
              </a:rPr>
              <a:t>levikust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põhjustatud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olukorrast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väljumise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strateegia</a:t>
            </a:r>
            <a:r>
              <a:rPr lang="en-GB" dirty="0">
                <a:hlinkClick r:id="rId3"/>
              </a:rPr>
              <a:t>“ 20.04.2020 </a:t>
            </a:r>
            <a:r>
              <a:rPr lang="en-GB" dirty="0" err="1">
                <a:hlinkClick r:id="rId3"/>
              </a:rPr>
              <a:t>tööversiooni</a:t>
            </a:r>
            <a:r>
              <a:rPr lang="en-GB" dirty="0">
                <a:hlinkClick r:id="rId3"/>
              </a:rPr>
              <a:t>  </a:t>
            </a:r>
            <a:r>
              <a:rPr lang="en-GB" dirty="0" err="1">
                <a:hlinkClick r:id="rId3"/>
              </a:rPr>
              <a:t>täiendamiseks</a:t>
            </a:r>
            <a:r>
              <a:rPr lang="en-GB" dirty="0"/>
              <a:t>; 25.04.2020;</a:t>
            </a:r>
          </a:p>
          <a:p>
            <a:pPr fontAlgn="base"/>
            <a:r>
              <a:rPr lang="en-GB" dirty="0">
                <a:hlinkClick r:id="rId4"/>
              </a:rPr>
              <a:t>EVEA </a:t>
            </a:r>
            <a:r>
              <a:rPr lang="en-GB" dirty="0" err="1">
                <a:hlinkClick r:id="rId4"/>
              </a:rPr>
              <a:t>seisukoht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Vabariigi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Valitsuse</a:t>
            </a:r>
            <a:r>
              <a:rPr lang="en-GB" dirty="0">
                <a:hlinkClick r:id="rId4"/>
              </a:rPr>
              <a:t> COVID-19 </a:t>
            </a:r>
            <a:r>
              <a:rPr lang="en-GB" dirty="0" err="1">
                <a:hlinkClick r:id="rId4"/>
              </a:rPr>
              <a:t>määruse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kohta</a:t>
            </a:r>
            <a:r>
              <a:rPr lang="en-GB" dirty="0"/>
              <a:t>; 07.05.2020</a:t>
            </a:r>
            <a:endParaRPr lang="en-GB" dirty="0">
              <a:hlinkClick r:id="rId5"/>
            </a:endParaRPr>
          </a:p>
          <a:p>
            <a:pPr fontAlgn="base"/>
            <a:r>
              <a:rPr lang="en-GB" dirty="0" err="1">
                <a:hlinkClick r:id="rId5"/>
              </a:rPr>
              <a:t>Pöördumine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seoses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täiendavate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kriisiabimeetmete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planeerimisega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ettevõtjatele</a:t>
            </a:r>
            <a:r>
              <a:rPr lang="en-GB" dirty="0"/>
              <a:t>; 02.09.2020</a:t>
            </a:r>
          </a:p>
          <a:p>
            <a:pPr fontAlgn="base"/>
            <a:r>
              <a:rPr lang="en-GB" dirty="0" err="1">
                <a:hlinkClick r:id="rId6"/>
              </a:rPr>
              <a:t>Haigushüvitiste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maksmise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korra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muutmisest</a:t>
            </a:r>
            <a:r>
              <a:rPr lang="en-GB" dirty="0"/>
              <a:t>; 02.09.2020</a:t>
            </a:r>
          </a:p>
          <a:p>
            <a:pPr fontAlgn="base"/>
            <a:r>
              <a:rPr lang="en-GB" dirty="0">
                <a:hlinkClick r:id="rId7"/>
              </a:rPr>
              <a:t>EVEA 3 </a:t>
            </a:r>
            <a:r>
              <a:rPr lang="en-GB" dirty="0" err="1">
                <a:hlinkClick r:id="rId7"/>
              </a:rPr>
              <a:t>ettepanekut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Vabariigi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Valitsusele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koroonakriisis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inimeste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vabaliikumise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piirangute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tõttu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enim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kannatanud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ettevõtete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toetamiseks</a:t>
            </a:r>
            <a:r>
              <a:rPr lang="en-GB" dirty="0"/>
              <a:t>; 08.09.2020</a:t>
            </a:r>
            <a:endParaRPr lang="en-GB" dirty="0">
              <a:hlinkClick r:id="rId8"/>
            </a:endParaRPr>
          </a:p>
          <a:p>
            <a:pPr fontAlgn="base"/>
            <a:r>
              <a:rPr lang="en-GB" dirty="0">
                <a:hlinkClick r:id="rId8"/>
              </a:rPr>
              <a:t>EVEA </a:t>
            </a:r>
            <a:r>
              <a:rPr lang="en-GB" dirty="0" err="1">
                <a:hlinkClick r:id="rId8"/>
              </a:rPr>
              <a:t>seisukohad</a:t>
            </a:r>
            <a:r>
              <a:rPr lang="en-GB" dirty="0">
                <a:hlinkClick r:id="rId8"/>
              </a:rPr>
              <a:t> </a:t>
            </a:r>
            <a:r>
              <a:rPr lang="en-GB" dirty="0" err="1">
                <a:hlinkClick r:id="rId8"/>
              </a:rPr>
              <a:t>Tööturuteenuste</a:t>
            </a:r>
            <a:r>
              <a:rPr lang="en-GB" dirty="0">
                <a:hlinkClick r:id="rId8"/>
              </a:rPr>
              <a:t> ja -</a:t>
            </a:r>
            <a:r>
              <a:rPr lang="en-GB" dirty="0" err="1">
                <a:hlinkClick r:id="rId8"/>
              </a:rPr>
              <a:t>toetuste</a:t>
            </a:r>
            <a:r>
              <a:rPr lang="en-GB" dirty="0">
                <a:hlinkClick r:id="rId8"/>
              </a:rPr>
              <a:t> </a:t>
            </a:r>
            <a:r>
              <a:rPr lang="en-GB" dirty="0" err="1">
                <a:hlinkClick r:id="rId8"/>
              </a:rPr>
              <a:t>seaduse</a:t>
            </a:r>
            <a:r>
              <a:rPr lang="en-GB" dirty="0">
                <a:hlinkClick r:id="rId8"/>
              </a:rPr>
              <a:t> </a:t>
            </a:r>
            <a:r>
              <a:rPr lang="en-GB" dirty="0" err="1">
                <a:hlinkClick r:id="rId8"/>
              </a:rPr>
              <a:t>ning</a:t>
            </a:r>
            <a:r>
              <a:rPr lang="en-GB" dirty="0">
                <a:hlinkClick r:id="rId8"/>
              </a:rPr>
              <a:t> </a:t>
            </a:r>
            <a:r>
              <a:rPr lang="en-GB" dirty="0" err="1">
                <a:hlinkClick r:id="rId8"/>
              </a:rPr>
              <a:t>töötuskindlustuse</a:t>
            </a:r>
            <a:r>
              <a:rPr lang="en-GB" dirty="0">
                <a:hlinkClick r:id="rId8"/>
              </a:rPr>
              <a:t> </a:t>
            </a:r>
            <a:r>
              <a:rPr lang="en-GB" dirty="0" err="1">
                <a:hlinkClick r:id="rId8"/>
              </a:rPr>
              <a:t>seaduse</a:t>
            </a:r>
            <a:r>
              <a:rPr lang="en-GB" dirty="0">
                <a:hlinkClick r:id="rId8"/>
              </a:rPr>
              <a:t> </a:t>
            </a:r>
            <a:r>
              <a:rPr lang="en-GB" dirty="0" err="1">
                <a:hlinkClick r:id="rId8"/>
              </a:rPr>
              <a:t>muutmise</a:t>
            </a:r>
            <a:r>
              <a:rPr lang="en-GB" dirty="0">
                <a:hlinkClick r:id="rId8"/>
              </a:rPr>
              <a:t> </a:t>
            </a:r>
            <a:r>
              <a:rPr lang="en-GB" dirty="0" err="1">
                <a:hlinkClick r:id="rId8"/>
              </a:rPr>
              <a:t>seaduse</a:t>
            </a:r>
            <a:r>
              <a:rPr lang="en-GB" dirty="0">
                <a:hlinkClick r:id="rId8"/>
              </a:rPr>
              <a:t> </a:t>
            </a:r>
            <a:r>
              <a:rPr lang="en-GB" dirty="0" err="1">
                <a:hlinkClick r:id="rId8"/>
              </a:rPr>
              <a:t>eelnõule</a:t>
            </a:r>
            <a:r>
              <a:rPr lang="en-GB" dirty="0"/>
              <a:t>; 15.05.2020</a:t>
            </a:r>
          </a:p>
          <a:p>
            <a:pPr fontAlgn="base"/>
            <a:r>
              <a:rPr lang="en-GB" dirty="0" err="1">
                <a:hlinkClick r:id="rId9"/>
              </a:rPr>
              <a:t>Pöördumine</a:t>
            </a:r>
            <a:r>
              <a:rPr lang="en-GB" dirty="0">
                <a:hlinkClick r:id="rId9"/>
              </a:rPr>
              <a:t> </a:t>
            </a:r>
            <a:r>
              <a:rPr lang="en-GB" dirty="0" err="1">
                <a:hlinkClick r:id="rId9"/>
              </a:rPr>
              <a:t>seoses</a:t>
            </a:r>
            <a:r>
              <a:rPr lang="en-GB" dirty="0">
                <a:hlinkClick r:id="rId9"/>
              </a:rPr>
              <a:t> </a:t>
            </a:r>
            <a:r>
              <a:rPr lang="en-GB" dirty="0" err="1">
                <a:hlinkClick r:id="rId9"/>
              </a:rPr>
              <a:t>turismi</a:t>
            </a:r>
            <a:r>
              <a:rPr lang="en-GB" dirty="0">
                <a:hlinkClick r:id="rId9"/>
              </a:rPr>
              <a:t> </a:t>
            </a:r>
            <a:r>
              <a:rPr lang="en-GB" dirty="0" err="1">
                <a:hlinkClick r:id="rId9"/>
              </a:rPr>
              <a:t>sektori</a:t>
            </a:r>
            <a:r>
              <a:rPr lang="en-GB" dirty="0">
                <a:hlinkClick r:id="rId9"/>
              </a:rPr>
              <a:t> </a:t>
            </a:r>
            <a:r>
              <a:rPr lang="en-GB" dirty="0" err="1">
                <a:hlinkClick r:id="rId9"/>
              </a:rPr>
              <a:t>toetusmeetmete</a:t>
            </a:r>
            <a:r>
              <a:rPr lang="en-GB" dirty="0">
                <a:hlinkClick r:id="rId9"/>
              </a:rPr>
              <a:t> </a:t>
            </a:r>
            <a:r>
              <a:rPr lang="en-GB" dirty="0" err="1">
                <a:hlinkClick r:id="rId9"/>
              </a:rPr>
              <a:t>rakendamisega</a:t>
            </a:r>
            <a:r>
              <a:rPr lang="en-GB" dirty="0"/>
              <a:t>; 28.05.2020</a:t>
            </a:r>
          </a:p>
          <a:p>
            <a:pPr fontAlgn="base"/>
            <a:r>
              <a:rPr lang="en-GB" dirty="0">
                <a:hlinkClick r:id="rId10"/>
              </a:rPr>
              <a:t>EVEA </a:t>
            </a:r>
            <a:r>
              <a:rPr lang="en-GB" dirty="0" err="1">
                <a:hlinkClick r:id="rId10"/>
              </a:rPr>
              <a:t>pöördumine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koroonakriisi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tagajärjel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tekkinud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maksuvõlgade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käsitlemise</a:t>
            </a:r>
            <a:r>
              <a:rPr lang="en-GB" dirty="0">
                <a:hlinkClick r:id="rId10"/>
              </a:rPr>
              <a:t>, </a:t>
            </a:r>
            <a:r>
              <a:rPr lang="en-GB" dirty="0" err="1">
                <a:hlinkClick r:id="rId10"/>
              </a:rPr>
              <a:t>ajatamistaotluste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lahendamise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teemal</a:t>
            </a:r>
            <a:r>
              <a:rPr lang="en-GB" dirty="0"/>
              <a:t>; 04.06.2020</a:t>
            </a:r>
          </a:p>
          <a:p>
            <a:endParaRPr lang="en-GB" dirty="0"/>
          </a:p>
        </p:txBody>
      </p:sp>
      <p:pic>
        <p:nvPicPr>
          <p:cNvPr id="4" name="Google Shape;132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50432" y="5121266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71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795"/>
            <a:ext cx="10515600" cy="1325563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chemeClr val="accent2"/>
                </a:solidFill>
              </a:rPr>
              <a:t>VKEde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huvide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esindamine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2026"/>
            <a:ext cx="10515600" cy="4874937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GB" dirty="0">
                <a:hlinkClick r:id="rId2"/>
              </a:rPr>
              <a:t>EVEA </a:t>
            </a:r>
            <a:r>
              <a:rPr lang="en-GB" dirty="0" err="1">
                <a:hlinkClick r:id="rId2"/>
              </a:rPr>
              <a:t>pöördumine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seoses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täiendavate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kriisiabimeetmete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väljatöötamisega</a:t>
            </a:r>
            <a:r>
              <a:rPr lang="en-GB" dirty="0"/>
              <a:t>; 19.06.2020</a:t>
            </a:r>
          </a:p>
          <a:p>
            <a:pPr fontAlgn="base"/>
            <a:r>
              <a:rPr lang="en-GB" dirty="0">
                <a:hlinkClick r:id="rId3"/>
              </a:rPr>
              <a:t>EVEA </a:t>
            </a:r>
            <a:r>
              <a:rPr lang="en-GB" dirty="0" err="1">
                <a:hlinkClick r:id="rId3"/>
              </a:rPr>
              <a:t>ettepanek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majandusarengu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komisjoni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juurde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loodud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ekspertkogu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koosseisu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täiendamiseks</a:t>
            </a:r>
            <a:r>
              <a:rPr lang="en-GB" dirty="0"/>
              <a:t>; 01.07.2020</a:t>
            </a:r>
          </a:p>
          <a:p>
            <a:pPr fontAlgn="base"/>
            <a:r>
              <a:rPr lang="en-GB" dirty="0">
                <a:hlinkClick r:id="rId4"/>
              </a:rPr>
              <a:t>EVEA </a:t>
            </a:r>
            <a:r>
              <a:rPr lang="en-GB" dirty="0" err="1">
                <a:hlinkClick r:id="rId4"/>
              </a:rPr>
              <a:t>ettepanekud</a:t>
            </a:r>
            <a:r>
              <a:rPr lang="en-GB" dirty="0">
                <a:hlinkClick r:id="rId4"/>
              </a:rPr>
              <a:t> COVID-19 </a:t>
            </a:r>
            <a:r>
              <a:rPr lang="en-GB" dirty="0" err="1">
                <a:hlinkClick r:id="rId4"/>
              </a:rPr>
              <a:t>levikust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põhjustatud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olukorrast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väljumise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majandusuuenduste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paketile</a:t>
            </a:r>
            <a:r>
              <a:rPr lang="en-GB" dirty="0"/>
              <a:t> (</a:t>
            </a:r>
            <a:r>
              <a:rPr lang="en-GB" dirty="0" err="1"/>
              <a:t>Valitsuse</a:t>
            </a:r>
            <a:r>
              <a:rPr lang="en-GB" dirty="0"/>
              <a:t> </a:t>
            </a:r>
            <a:r>
              <a:rPr lang="en-GB" dirty="0" err="1"/>
              <a:t>majandusarengu</a:t>
            </a:r>
            <a:r>
              <a:rPr lang="en-GB" dirty="0"/>
              <a:t> </a:t>
            </a:r>
            <a:r>
              <a:rPr lang="en-GB" dirty="0" err="1"/>
              <a:t>komisjoni</a:t>
            </a:r>
            <a:r>
              <a:rPr lang="en-GB" dirty="0"/>
              <a:t> </a:t>
            </a:r>
            <a:r>
              <a:rPr lang="en-GB" dirty="0" err="1"/>
              <a:t>juurde</a:t>
            </a:r>
            <a:r>
              <a:rPr lang="en-GB" dirty="0"/>
              <a:t> </a:t>
            </a:r>
            <a:r>
              <a:rPr lang="en-GB" dirty="0" err="1"/>
              <a:t>loodud</a:t>
            </a:r>
            <a:r>
              <a:rPr lang="en-GB" dirty="0"/>
              <a:t> </a:t>
            </a:r>
            <a:r>
              <a:rPr lang="en-GB" dirty="0" err="1"/>
              <a:t>ekspertkogule</a:t>
            </a:r>
            <a:r>
              <a:rPr lang="en-GB" dirty="0"/>
              <a:t>); 21.07.2020</a:t>
            </a:r>
          </a:p>
          <a:p>
            <a:pPr fontAlgn="base"/>
            <a:r>
              <a:rPr lang="en-GB" dirty="0">
                <a:hlinkClick r:id="rId5"/>
              </a:rPr>
              <a:t>EVEA </a:t>
            </a:r>
            <a:r>
              <a:rPr lang="en-GB" dirty="0" err="1">
                <a:hlinkClick r:id="rId5"/>
              </a:rPr>
              <a:t>ettepanekud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turismi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valdkonna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kriisiabi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täiendava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vooru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tingimuste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kohta</a:t>
            </a:r>
            <a:r>
              <a:rPr lang="en-GB" dirty="0"/>
              <a:t>; 22.08.2020</a:t>
            </a:r>
            <a:endParaRPr lang="en-GB" dirty="0">
              <a:hlinkClick r:id="rId6"/>
            </a:endParaRPr>
          </a:p>
          <a:p>
            <a:pPr fontAlgn="base"/>
            <a:r>
              <a:rPr lang="en-GB" dirty="0">
                <a:hlinkClick r:id="rId6"/>
              </a:rPr>
              <a:t>EVEA </a:t>
            </a:r>
            <a:r>
              <a:rPr lang="en-GB" dirty="0" err="1">
                <a:hlinkClick r:id="rId6"/>
              </a:rPr>
              <a:t>teeb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ettepaneku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kaaluda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turismisektori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toetuseks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maksude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osalist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tagastust</a:t>
            </a:r>
            <a:r>
              <a:rPr lang="en-GB" dirty="0"/>
              <a:t>; 16.09.2020</a:t>
            </a:r>
          </a:p>
          <a:p>
            <a:pPr fontAlgn="base"/>
            <a:r>
              <a:rPr lang="en-GB" dirty="0">
                <a:hlinkClick r:id="rId7"/>
              </a:rPr>
              <a:t>EVEA </a:t>
            </a:r>
            <a:r>
              <a:rPr lang="en-GB" dirty="0" err="1">
                <a:hlinkClick r:id="rId7"/>
              </a:rPr>
              <a:t>ettepanekud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renditoetuse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jätkumeetme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põhitingimustele</a:t>
            </a:r>
            <a:r>
              <a:rPr lang="en-GB" dirty="0">
                <a:hlinkClick r:id="rId7"/>
              </a:rPr>
              <a:t> (</a:t>
            </a:r>
            <a:r>
              <a:rPr lang="en-GB" dirty="0" err="1">
                <a:hlinkClick r:id="rId7"/>
              </a:rPr>
              <a:t>täpsustatud</a:t>
            </a:r>
            <a:r>
              <a:rPr lang="en-GB" dirty="0">
                <a:hlinkClick r:id="rId7"/>
              </a:rPr>
              <a:t> 2.10.2020)</a:t>
            </a:r>
            <a:r>
              <a:rPr lang="en-GB" dirty="0"/>
              <a:t>; 02.10.2020</a:t>
            </a:r>
          </a:p>
          <a:p>
            <a:pPr fontAlgn="base"/>
            <a:r>
              <a:rPr lang="en-GB" dirty="0">
                <a:hlinkClick r:id="rId8"/>
              </a:rPr>
              <a:t>EVEA </a:t>
            </a:r>
            <a:r>
              <a:rPr lang="en-GB" dirty="0" err="1">
                <a:hlinkClick r:id="rId8"/>
              </a:rPr>
              <a:t>seisukohad</a:t>
            </a:r>
            <a:r>
              <a:rPr lang="en-GB" dirty="0">
                <a:hlinkClick r:id="rId8"/>
              </a:rPr>
              <a:t>. 13.10.2020 ÜPP </a:t>
            </a:r>
            <a:r>
              <a:rPr lang="en-GB" dirty="0" err="1">
                <a:hlinkClick r:id="rId8"/>
              </a:rPr>
              <a:t>Strateegiakava</a:t>
            </a:r>
            <a:r>
              <a:rPr lang="en-GB" dirty="0">
                <a:hlinkClick r:id="rId8"/>
              </a:rPr>
              <a:t> </a:t>
            </a:r>
            <a:r>
              <a:rPr lang="en-GB" dirty="0" err="1">
                <a:hlinkClick r:id="rId8"/>
              </a:rPr>
              <a:t>koosoleku</a:t>
            </a:r>
            <a:r>
              <a:rPr lang="en-GB" dirty="0">
                <a:hlinkClick r:id="rId8"/>
              </a:rPr>
              <a:t> </a:t>
            </a:r>
            <a:r>
              <a:rPr lang="en-GB" dirty="0" err="1">
                <a:hlinkClick r:id="rId8"/>
              </a:rPr>
              <a:t>sekkumislehed</a:t>
            </a:r>
            <a:r>
              <a:rPr lang="en-GB" dirty="0"/>
              <a:t>; 28.10.2020</a:t>
            </a:r>
          </a:p>
          <a:p>
            <a:pPr fontAlgn="base"/>
            <a:r>
              <a:rPr lang="en-GB" dirty="0">
                <a:hlinkClick r:id="rId9"/>
              </a:rPr>
              <a:t>EVEA (Eesti Väike- ja Keskmiste Ettevõtjate Assotsiatsioon) </a:t>
            </a:r>
            <a:r>
              <a:rPr lang="en-GB" dirty="0" err="1">
                <a:hlinkClick r:id="rId9"/>
              </a:rPr>
              <a:t>seisukoht</a:t>
            </a:r>
            <a:r>
              <a:rPr lang="en-GB" dirty="0">
                <a:hlinkClick r:id="rId9"/>
              </a:rPr>
              <a:t> </a:t>
            </a:r>
            <a:r>
              <a:rPr lang="en-GB" dirty="0" err="1">
                <a:hlinkClick r:id="rId9"/>
              </a:rPr>
              <a:t>haigushüvitiste</a:t>
            </a:r>
            <a:r>
              <a:rPr lang="en-GB" dirty="0">
                <a:hlinkClick r:id="rId9"/>
              </a:rPr>
              <a:t> </a:t>
            </a:r>
            <a:r>
              <a:rPr lang="en-GB" dirty="0" err="1">
                <a:hlinkClick r:id="rId9"/>
              </a:rPr>
              <a:t>korra</a:t>
            </a:r>
            <a:r>
              <a:rPr lang="en-GB" dirty="0">
                <a:hlinkClick r:id="rId9"/>
              </a:rPr>
              <a:t> </a:t>
            </a:r>
            <a:r>
              <a:rPr lang="en-GB" dirty="0" err="1">
                <a:hlinkClick r:id="rId9"/>
              </a:rPr>
              <a:t>muutmisest</a:t>
            </a:r>
            <a:r>
              <a:rPr lang="en-GB" dirty="0"/>
              <a:t>; 29.10.2020</a:t>
            </a:r>
          </a:p>
          <a:p>
            <a:pPr fontAlgn="base"/>
            <a:r>
              <a:rPr lang="en-GB" dirty="0">
                <a:hlinkClick r:id="rId10"/>
              </a:rPr>
              <a:t>EVEA </a:t>
            </a:r>
            <a:r>
              <a:rPr lang="en-GB" dirty="0" err="1">
                <a:hlinkClick r:id="rId10"/>
              </a:rPr>
              <a:t>seisukohad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Kollektiivlepingu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seaduse</a:t>
            </a:r>
            <a:r>
              <a:rPr lang="en-GB" dirty="0">
                <a:hlinkClick r:id="rId10"/>
              </a:rPr>
              <a:t> ja </a:t>
            </a:r>
            <a:r>
              <a:rPr lang="en-GB" dirty="0" err="1">
                <a:hlinkClick r:id="rId10"/>
              </a:rPr>
              <a:t>teiste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seaduste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muutmise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seaduse</a:t>
            </a:r>
            <a:r>
              <a:rPr lang="en-GB" dirty="0">
                <a:hlinkClick r:id="rId10"/>
              </a:rPr>
              <a:t> </a:t>
            </a:r>
            <a:r>
              <a:rPr lang="en-GB" dirty="0" err="1">
                <a:hlinkClick r:id="rId10"/>
              </a:rPr>
              <a:t>eelnõule</a:t>
            </a:r>
            <a:r>
              <a:rPr lang="en-GB" dirty="0"/>
              <a:t>; 10.11.2020</a:t>
            </a:r>
          </a:p>
          <a:p>
            <a:pPr fontAlgn="base"/>
            <a:r>
              <a:rPr lang="en-GB" dirty="0">
                <a:hlinkClick r:id="rId11"/>
              </a:rPr>
              <a:t>EVEA </a:t>
            </a:r>
            <a:r>
              <a:rPr lang="en-GB" dirty="0" err="1">
                <a:hlinkClick r:id="rId11"/>
              </a:rPr>
              <a:t>pöördumine</a:t>
            </a:r>
            <a:r>
              <a:rPr lang="en-GB" dirty="0">
                <a:hlinkClick r:id="rId11"/>
              </a:rPr>
              <a:t> </a:t>
            </a:r>
            <a:r>
              <a:rPr lang="en-GB" dirty="0" err="1">
                <a:hlinkClick r:id="rId11"/>
              </a:rPr>
              <a:t>seoses</a:t>
            </a:r>
            <a:r>
              <a:rPr lang="en-GB" dirty="0">
                <a:hlinkClick r:id="rId11"/>
              </a:rPr>
              <a:t> REACT-EU ja </a:t>
            </a:r>
            <a:r>
              <a:rPr lang="en-GB" dirty="0" err="1">
                <a:hlinkClick r:id="rId11"/>
              </a:rPr>
              <a:t>teiste</a:t>
            </a:r>
            <a:r>
              <a:rPr lang="en-GB" dirty="0">
                <a:hlinkClick r:id="rId11"/>
              </a:rPr>
              <a:t> </a:t>
            </a:r>
            <a:r>
              <a:rPr lang="en-GB" dirty="0" err="1">
                <a:hlinkClick r:id="rId11"/>
              </a:rPr>
              <a:t>riigieelarveliste</a:t>
            </a:r>
            <a:r>
              <a:rPr lang="en-GB" dirty="0">
                <a:hlinkClick r:id="rId11"/>
              </a:rPr>
              <a:t> ja EL </a:t>
            </a:r>
            <a:r>
              <a:rPr lang="en-GB" dirty="0" err="1">
                <a:hlinkClick r:id="rId11"/>
              </a:rPr>
              <a:t>vahendite</a:t>
            </a:r>
            <a:r>
              <a:rPr lang="en-GB" dirty="0">
                <a:hlinkClick r:id="rId11"/>
              </a:rPr>
              <a:t> </a:t>
            </a:r>
            <a:r>
              <a:rPr lang="en-GB" dirty="0" err="1">
                <a:hlinkClick r:id="rId11"/>
              </a:rPr>
              <a:t>planeerimisega</a:t>
            </a:r>
            <a:r>
              <a:rPr lang="en-GB" dirty="0">
                <a:hlinkClick r:id="rId11"/>
              </a:rPr>
              <a:t> Covid-19 </a:t>
            </a:r>
            <a:r>
              <a:rPr lang="en-GB" dirty="0" err="1">
                <a:hlinkClick r:id="rId11"/>
              </a:rPr>
              <a:t>kriisi</a:t>
            </a:r>
            <a:r>
              <a:rPr lang="en-GB" dirty="0">
                <a:hlinkClick r:id="rId11"/>
              </a:rPr>
              <a:t> </a:t>
            </a:r>
            <a:r>
              <a:rPr lang="en-GB" dirty="0" err="1">
                <a:hlinkClick r:id="rId11"/>
              </a:rPr>
              <a:t>mõju</a:t>
            </a:r>
            <a:r>
              <a:rPr lang="en-GB" dirty="0">
                <a:hlinkClick r:id="rId11"/>
              </a:rPr>
              <a:t> </a:t>
            </a:r>
            <a:r>
              <a:rPr lang="en-GB" dirty="0" err="1">
                <a:hlinkClick r:id="rId11"/>
              </a:rPr>
              <a:t>leevendamiseks</a:t>
            </a:r>
            <a:r>
              <a:rPr lang="en-GB" dirty="0"/>
              <a:t>; 18.11.2020</a:t>
            </a:r>
          </a:p>
          <a:p>
            <a:endParaRPr lang="en-GB" dirty="0"/>
          </a:p>
        </p:txBody>
      </p:sp>
      <p:pic>
        <p:nvPicPr>
          <p:cNvPr id="4" name="Google Shape;132;p3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39884" y="5121266"/>
            <a:ext cx="5972068" cy="238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84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13181</TotalTime>
  <Words>2120</Words>
  <Application>Microsoft Office PowerPoint</Application>
  <PresentationFormat>Laiekraan</PresentationFormat>
  <Paragraphs>244</Paragraphs>
  <Slides>26</Slides>
  <Notes>16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EVEA korraline üldkoosolek</vt:lpstr>
      <vt:lpstr>Koosoleku päevakord: </vt:lpstr>
      <vt:lpstr>Tegevusaruanne </vt:lpstr>
      <vt:lpstr>EVEA peamised tegevussuunad 2020. a  sh. tööplaani 2018 – 2020 järgimine ning täitmine  https://docs.google.com/spreadsheets/d/1tYLNMKaCWPgS8RzIVU5Ob3POv60GUf1u2IBZKjHJMPw/edit#gid=0 </vt:lpstr>
      <vt:lpstr>VKE huvide esindamine riiklike kohtumiste kaudu</vt:lpstr>
      <vt:lpstr>VKEde huvide esindamine</vt:lpstr>
      <vt:lpstr>VKEde huvide esindamine</vt:lpstr>
      <vt:lpstr>VKEde huvide esindamine</vt:lpstr>
      <vt:lpstr>VKEde huvide esindamine</vt:lpstr>
      <vt:lpstr>VKEde huvide esindamine</vt:lpstr>
      <vt:lpstr>  VKEde huvide esindamine</vt:lpstr>
      <vt:lpstr>Tööplaani 2018 – 2020 järgimine ning täitmine  https://docs.google.com/spreadsheets/d/1tYLNMKaCWPgS8RzIVU5Ob3POv60GUf1u2IBZKjHJMPw/edit#gid=0</vt:lpstr>
      <vt:lpstr>Tööplaani 2018 – 2020 järgimine ning täitmine  https://docs.google.com/spreadsheets/d/1tYLNMKaCWPgS8RzIVU5Ob3POv60GUf1u2IBZKjHJMPw/edit#gid=0</vt:lpstr>
      <vt:lpstr>EVEA esindatus</vt:lpstr>
      <vt:lpstr>EVEA esindatus</vt:lpstr>
      <vt:lpstr>#SMEtoo kampaania</vt:lpstr>
      <vt:lpstr>PowerPointi esitlus</vt:lpstr>
      <vt:lpstr>PowerPointi esitlus</vt:lpstr>
      <vt:lpstr>Töö liikmetega </vt:lpstr>
      <vt:lpstr>Liikmete arv 2018-2021 (I. pa)</vt:lpstr>
      <vt:lpstr>Liitujad ja lahkujad (2017-2021)</vt:lpstr>
      <vt:lpstr>Meediakajastus 2018 (II p-a)-2021 (I p-a)</vt:lpstr>
      <vt:lpstr>Töö avalikkusega ja meediaga erinevate kanalite kaudu:  2020 (113); 2021 5 kuud (41)</vt:lpstr>
      <vt:lpstr>Rahvusvaheline koostöö</vt:lpstr>
      <vt:lpstr>   Eesmärgid</vt:lpstr>
      <vt:lpstr>PEAMINE SAAVUTUS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EVEA korraline üldkoosolek</dc:title>
  <dc:creator>Marina</dc:creator>
  <cp:lastModifiedBy>info</cp:lastModifiedBy>
  <cp:revision>83</cp:revision>
  <dcterms:created xsi:type="dcterms:W3CDTF">2019-01-25T15:28:29Z</dcterms:created>
  <dcterms:modified xsi:type="dcterms:W3CDTF">2021-07-26T15:06:08Z</dcterms:modified>
</cp:coreProperties>
</file>